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24" r:id="rId5"/>
  </p:sldMasterIdLst>
  <p:notesMasterIdLst>
    <p:notesMasterId r:id="rId32"/>
  </p:notesMasterIdLst>
  <p:sldIdLst>
    <p:sldId id="1259" r:id="rId6"/>
    <p:sldId id="444" r:id="rId7"/>
    <p:sldId id="1260" r:id="rId8"/>
    <p:sldId id="1261" r:id="rId9"/>
    <p:sldId id="1262" r:id="rId10"/>
    <p:sldId id="1263" r:id="rId11"/>
    <p:sldId id="1264" r:id="rId12"/>
    <p:sldId id="1265" r:id="rId13"/>
    <p:sldId id="1266" r:id="rId14"/>
    <p:sldId id="1267" r:id="rId15"/>
    <p:sldId id="1268" r:id="rId16"/>
    <p:sldId id="1269" r:id="rId17"/>
    <p:sldId id="1270" r:id="rId18"/>
    <p:sldId id="1271" r:id="rId19"/>
    <p:sldId id="1272" r:id="rId20"/>
    <p:sldId id="1273" r:id="rId21"/>
    <p:sldId id="1274" r:id="rId22"/>
    <p:sldId id="1275" r:id="rId23"/>
    <p:sldId id="1277" r:id="rId24"/>
    <p:sldId id="1276" r:id="rId25"/>
    <p:sldId id="1278" r:id="rId26"/>
    <p:sldId id="1283" r:id="rId27"/>
    <p:sldId id="1279" r:id="rId28"/>
    <p:sldId id="1280" r:id="rId29"/>
    <p:sldId id="1282" r:id="rId30"/>
    <p:sldId id="128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EAEA"/>
    <a:srgbClr val="57068C"/>
    <a:srgbClr val="DEE6F8"/>
    <a:srgbClr val="B5A3B9"/>
    <a:srgbClr val="5A6972"/>
    <a:srgbClr val="FFFFFF"/>
    <a:srgbClr val="B7D6A3"/>
    <a:srgbClr val="C00000"/>
    <a:srgbClr val="4F1F76"/>
    <a:srgbClr val="5C6B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3F0223-5841-4941-86D4-E79B36573C5A}" v="224" dt="2024-09-19T22:24:50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89448" autoAdjust="0"/>
  </p:normalViewPr>
  <p:slideViewPr>
    <p:cSldViewPr snapToGrid="0">
      <p:cViewPr varScale="1">
        <p:scale>
          <a:sx n="142" d="100"/>
          <a:sy n="142" d="100"/>
        </p:scale>
        <p:origin x="91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6FDB5-3235-421C-BD5D-16DB946E6961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FA82A-A0FB-44B5-9CF6-39502887B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35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93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FA82A-A0FB-44B5-9CF6-39502887BB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9815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showing </a:t>
            </a:r>
            <a:r>
              <a:rPr lang="en-US" dirty="0" err="1"/>
              <a:t>etc</a:t>
            </a:r>
            <a:r>
              <a:rPr lang="en-US" dirty="0"/>
              <a:t> explorer for federal </a:t>
            </a:r>
            <a:r>
              <a:rPr lang="en-US" dirty="0" err="1"/>
              <a:t>cuz</a:t>
            </a:r>
            <a:r>
              <a:rPr lang="en-US" dirty="0"/>
              <a:t> the other tool reviewed wasn’t specific for transportation</a:t>
            </a:r>
          </a:p>
          <a:p>
            <a:r>
              <a:rPr lang="en-US" dirty="0"/>
              <a:t>“Screening” here refers to narrowing down areas for potential project implementations </a:t>
            </a:r>
          </a:p>
          <a:p>
            <a:r>
              <a:rPr lang="en-US" dirty="0"/>
              <a:t>“frequency of transit services per sq mi” measure in </a:t>
            </a:r>
            <a:r>
              <a:rPr lang="en-US" dirty="0" err="1"/>
              <a:t>etc</a:t>
            </a:r>
            <a:r>
              <a:rPr lang="en-US" dirty="0"/>
              <a:t> explorer come from </a:t>
            </a:r>
            <a:r>
              <a:rPr lang="en-US" dirty="0" err="1"/>
              <a:t>epa</a:t>
            </a:r>
            <a:r>
              <a:rPr lang="en-US" dirty="0"/>
              <a:t> smart location databased 2021, and uses a static measure: number of services per hour between 4 and 7pm instead of dynamic </a:t>
            </a:r>
            <a:r>
              <a:rPr lang="en-US"/>
              <a:t>hourly throughout the 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FA82A-A0FB-44B5-9CF6-39502887BB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855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FA82A-A0FB-44B5-9CF6-39502887BB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7345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FA82A-A0FB-44B5-9CF6-39502887BB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491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project: accessible train stations</a:t>
            </a:r>
          </a:p>
          <a:p>
            <a:r>
              <a:rPr lang="en-US" dirty="0"/>
              <a:t>Project goals: #x of accessible stations per NTA</a:t>
            </a:r>
          </a:p>
          <a:p>
            <a:r>
              <a:rPr lang="en-US" dirty="0"/>
              <a:t>Accessibility insufficiency: area reached (destination coverage) by service provided accessible stations (origin); similar to </a:t>
            </a:r>
            <a:r>
              <a:rPr lang="en-US" dirty="0" err="1"/>
              <a:t>i_acc</a:t>
            </a:r>
            <a:r>
              <a:rPr lang="en-US" dirty="0"/>
              <a:t> in our </a:t>
            </a:r>
            <a:r>
              <a:rPr lang="en-US" dirty="0" err="1"/>
              <a:t>citi</a:t>
            </a:r>
            <a:r>
              <a:rPr lang="en-US" dirty="0"/>
              <a:t> bike case study</a:t>
            </a:r>
          </a:p>
          <a:p>
            <a:r>
              <a:rPr lang="en-US" dirty="0"/>
              <a:t>Service performance disparity: some accessible stations have elevators out of service, while others have decent elevators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FA82A-A0FB-44B5-9CF6-39502887BB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465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FA82A-A0FB-44B5-9CF6-39502887BB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774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FA82A-A0FB-44B5-9CF6-39502887BB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2463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FA82A-A0FB-44B5-9CF6-39502887BB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769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597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Z_raw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758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I_acc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commute,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bef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vs aft</a:t>
            </a: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skipping all recreational slides due to time limit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287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zi_acc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com, 8am, </a:t>
            </a:r>
            <a:r>
              <a:rPr lang="en-US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bef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vs aft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FA82A-A0FB-44B5-9CF6-39502887BB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655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I_access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vs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ZI_access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com, 8am, aft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753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753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16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FA82A-A0FB-44B5-9CF6-39502887BB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518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53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449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Uws</a:t>
            </a:r>
            <a:r>
              <a:rPr lang="en-US" dirty="0"/>
              <a:t>: gray</a:t>
            </a:r>
          </a:p>
          <a:p>
            <a:r>
              <a:rPr lang="en-US" dirty="0"/>
              <a:t>Bed-</a:t>
            </a:r>
            <a:r>
              <a:rPr lang="en-US" dirty="0" err="1"/>
              <a:t>stuy</a:t>
            </a:r>
            <a:r>
              <a:rPr lang="en-US" dirty="0"/>
              <a:t>/ crown heights: green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112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850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increased ridership for bed-</a:t>
            </a:r>
            <a:r>
              <a:rPr lang="en-US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stuy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 crown heights combined with worsened negative surplus: better rebalance is necessary for these two areas in bk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37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610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Yellow on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281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these areas in the expansion zone shown here are much more balanced compared to bed-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stuy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3215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these areas in the expansion zone shown here are much more balanced compared to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uws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r>
              <a:rPr lang="en-US" dirty="0"/>
              <a:t>Yellow on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FA82A-A0FB-44B5-9CF6-39502887BBE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54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FC79E-00C0-4E1F-A1BC-AF4727504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CB490E-6EE0-45D1-8A08-D58B285606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14F7-FD4B-40FD-A952-3CF9A93CA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B28C-945E-4CC4-8863-CF5C4A4475B0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1494E-E443-4CA8-9AF4-27A64C022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594E6-1436-49E7-ABBD-AF5C26CB1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B420A-3F00-4B11-B14B-0AA4D4D3E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724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E86CC-A218-4AE7-A32D-ED520735D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1DBEC-303F-4C6E-BB2B-3735A36F7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1548F-56C7-4CE3-9180-E81400575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E4BC-6A17-44F1-A9F8-5DB27CE34E2F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061A1-9FFC-47FF-8268-652383E4D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CD220-ED79-498C-89CF-93A6CC702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B420A-3F00-4B11-B14B-0AA4D4D3E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713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BEAC1-0C09-4278-91FF-BAC40C35F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6ED27-5C3A-43EA-AE3A-409B7D8A4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F83D2-0E44-4D65-B0AA-D05691325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1C00D-7C50-44AB-8041-E5CD7607D56B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18362-196A-4C4D-878C-DAFE9D731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95175-61DE-4077-BB6F-A878412AC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B420A-3F00-4B11-B14B-0AA4D4D3E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00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DAF73-7623-4D06-BB9D-C673F49C8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76233-5354-4938-9B21-6230B269BA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AFC84E-86DF-4C63-9DD6-D7C3BE9EC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AB480-F324-456A-9C6C-554C91D4C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E625-5C37-4D80-B021-7F076C5E2ED7}" type="datetime1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12B5A-B9F9-45B9-9227-E83BC7BCF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4300E-6CB1-4A3E-A5D4-8FA2EE355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B420A-3F00-4B11-B14B-0AA4D4D3E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4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C288D-45A8-4863-959A-2ED9E7316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10018-F82D-4C2F-864A-AAEA6D6B6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148989-C28C-4D3D-838C-EFB6E0D15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8BB2CC-1AD6-4BD6-9C8A-7B7280D1BB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636763-78CF-46AA-BB0A-C96E19FEF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0774BF-9E5E-4A35-8F60-06568F975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A8C3-BB7D-483C-8B76-E176546D6E4A}" type="datetime1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D53D75-72A7-46C0-95B7-AAE77736A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6CE3C4-1EEC-41AE-8746-ABD7A101C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B420A-3F00-4B11-B14B-0AA4D4D3E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10AF2-305C-4E57-A999-1048E081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3245CA-CAF0-4C71-8493-1C2FD38CB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2E7C0-E84A-4D81-8F8D-B792B0FBE9E2}" type="datetime1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5D199E-3488-4046-A5D1-6B8D31435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304117-03B3-4E6F-8E52-26CD069C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B420A-3F00-4B11-B14B-0AA4D4D3E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6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0FCBBF-A742-4AAD-852A-F7B05A8DF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CD4B1-77CC-4F3E-A4DB-FFDCE7BCC65F}" type="datetime1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271F7-7374-490F-AD60-1644B44DF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1461EB-FE0C-1F1A-2960-B9A7CEF28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0635" y="6303585"/>
            <a:ext cx="1027291" cy="365125"/>
          </a:xfrm>
        </p:spPr>
        <p:txBody>
          <a:bodyPr/>
          <a:lstStyle>
            <a:lvl1pPr algn="r">
              <a:defRPr sz="1200">
                <a:solidFill>
                  <a:srgbClr val="57068C"/>
                </a:solidFill>
                <a:latin typeface="Gill Sans MT" panose="020B0502020104020203" pitchFamily="34" charset="0"/>
              </a:defRPr>
            </a:lvl1pPr>
          </a:lstStyle>
          <a:p>
            <a:fld id="{084F8F3A-E140-4965-B2AB-0A0183AFE5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43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D2436-469D-4CE9-A2FD-EAE3F078A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8D6C9-135A-45E3-9A9E-5E8B1E602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9F13C-4319-48FF-8363-8F31E01DF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235BC-7C3C-4361-9190-3C26D3B2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EAFE-8225-4397-B755-F5F856238D86}" type="datetime1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35308-0EB0-43AD-9F05-434EC8AC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E37AE-891F-4956-B74D-597B23E15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B420A-3F00-4B11-B14B-0AA4D4D3E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859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454D5-237C-4419-BE0A-EC97139A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7D90BB-8FD2-47F9-B964-0507FD4C1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67A22-8696-4974-91A3-35258DF39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642EAD-3ABA-4889-9931-C8FB9711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89A3-3B89-4969-9562-507CE00BA53F}" type="datetime1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7A7B1-3BC3-4255-86AB-278DA72E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A6861-B491-4935-A42F-7C7672273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B420A-3F00-4B11-B14B-0AA4D4D3E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32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8E2B0-F3FD-4969-8C21-667E70FBC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F74A05-F76B-43DA-91E8-27AB9FB5F0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3D55F-B00A-4D98-851F-C81FBC5B4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5B37-121E-46D8-83FF-CCCC2C72DA6F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83A93-FA90-4314-B9B9-E644C2D24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2B724-BF80-439A-86CF-51FE622CF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B420A-3F00-4B11-B14B-0AA4D4D3E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93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2C29A7-046E-40AD-BFF7-5F47D6D3E3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50C8C9-CAB0-4599-98C9-8701CA476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C4C47-A6B0-448E-AD96-F33248529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09CFD-FB68-41F0-B7DF-801C02DEFAE4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129CC-FA60-47D2-97CC-5D045CE79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32C3F-E488-42FD-8A4B-6D456E126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B420A-3F00-4B11-B14B-0AA4D4D3E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304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97455" y="3085765"/>
            <a:ext cx="10986811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4923" y="990600"/>
            <a:ext cx="10653003" cy="1504844"/>
          </a:xfrm>
          <a:effectLst/>
        </p:spPr>
        <p:txBody>
          <a:bodyPr anchor="b">
            <a:normAutofit/>
          </a:bodyPr>
          <a:lstStyle>
            <a:lvl1pPr algn="ctr">
              <a:defRPr sz="3600" b="1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4923" y="2495445"/>
            <a:ext cx="10653003" cy="59032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 b="1" cap="none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24B8F62-47ED-46A2-AE6E-6654FE60C324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28674" y="6316936"/>
            <a:ext cx="102729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84F8F3A-E140-4965-B2AB-0A0183AFE5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245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97457" y="599726"/>
            <a:ext cx="10984943" cy="66565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55" y="599726"/>
            <a:ext cx="8784831" cy="665657"/>
          </a:xfrm>
        </p:spPr>
        <p:txBody>
          <a:bodyPr>
            <a:normAutofit/>
          </a:bodyPr>
          <a:lstStyle>
            <a:lvl1pPr>
              <a:defRPr sz="2000" b="1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923" y="1323139"/>
            <a:ext cx="10653003" cy="4882959"/>
          </a:xfrm>
        </p:spPr>
        <p:txBody>
          <a:bodyPr anchor="t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12436" y="6303585"/>
            <a:ext cx="2844800" cy="365125"/>
          </a:xfrm>
        </p:spPr>
        <p:txBody>
          <a:bodyPr/>
          <a:lstStyle/>
          <a:p>
            <a:fld id="{3032D68F-6EDC-4FAC-AE3F-49615C215B21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00635" y="6303585"/>
            <a:ext cx="1027291" cy="365125"/>
          </a:xfrm>
        </p:spPr>
        <p:txBody>
          <a:bodyPr/>
          <a:lstStyle>
            <a:lvl1pPr>
              <a:defRPr sz="1200"/>
            </a:lvl1pPr>
          </a:lstStyle>
          <a:p>
            <a:fld id="{084F8F3A-E140-4965-B2AB-0A0183AFE5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F77879-08EB-216B-3A5A-044B96C243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31" y="6303585"/>
            <a:ext cx="1634998" cy="43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3285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3111725-7927-330C-F558-FE24A6DD21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49" y="6361257"/>
            <a:ext cx="1634998" cy="4364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2CD984-FD12-2453-47C2-EB50F7881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0635" y="6303585"/>
            <a:ext cx="1027291" cy="365125"/>
          </a:xfrm>
        </p:spPr>
        <p:txBody>
          <a:bodyPr/>
          <a:lstStyle>
            <a:lvl1pPr>
              <a:defRPr sz="1200"/>
            </a:lvl1pPr>
          </a:lstStyle>
          <a:p>
            <a:fld id="{084F8F3A-E140-4965-B2AB-0A0183AFE5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266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603529" y="5141974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925" y="3036573"/>
            <a:ext cx="1065300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4925" y="4541417"/>
            <a:ext cx="1065300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AF6D596-DCF3-4A99-B4EC-0C9ED0529417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32880" y="6316936"/>
            <a:ext cx="102729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58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4924" y="2228003"/>
            <a:ext cx="51993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709" y="2228004"/>
            <a:ext cx="5210216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C5114-CA94-443A-B995-D0EC256FFFDE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775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2959" y="2228003"/>
            <a:ext cx="4791333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924" y="2926052"/>
            <a:ext cx="5199369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25745" y="2228003"/>
            <a:ext cx="480218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21021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1A5A6-C9BE-4395-A104-B2382B1904BB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624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97E4-B311-4CB8-BD3E-617D28F11452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437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603529" y="5141973"/>
            <a:ext cx="10984943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137" y="5262296"/>
            <a:ext cx="4715500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199" y="601200"/>
            <a:ext cx="109872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687103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13EF252-2DFB-49BC-9AD8-04234DC82077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84F8F3A-E140-4965-B2AB-0A0183AFE5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358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923" y="4693389"/>
            <a:ext cx="10653003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7458" y="599725"/>
            <a:ext cx="10984941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4923" y="5260127"/>
            <a:ext cx="10653003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E33A2-9ABA-4221-B94D-BD5284B78D90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4109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6AC-8DDB-4448-9C73-1A52244C4D92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977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7431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263563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8689FDC-38FC-466D-A9B5-B1A69692186D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84F8F3A-E140-4965-B2AB-0A0183AFE5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4734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69058" y="2111810"/>
            <a:ext cx="5081255" cy="4174691"/>
          </a:xfrm>
          <a:prstGeom prst="rect">
            <a:avLst/>
          </a:prstGeom>
        </p:spPr>
        <p:txBody>
          <a:bodyPr vert="horz" lIns="0" tIns="0" rIns="0" bIns="0"/>
          <a:lstStyle>
            <a:lvl1pPr marL="0">
              <a:spcBef>
                <a:spcPts val="0"/>
              </a:spcBef>
              <a:defRPr sz="2000" b="1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1"/>
          </p:nvPr>
        </p:nvSpPr>
        <p:spPr>
          <a:xfrm>
            <a:off x="6230103" y="950132"/>
            <a:ext cx="5974080" cy="5907869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>
              <a:defRPr sz="3000"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rgbClr val="FFFFFF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30105" y="305319"/>
            <a:ext cx="5659833" cy="353484"/>
          </a:xfrm>
          <a:prstGeom prst="rect">
            <a:avLst/>
          </a:prstGeom>
        </p:spPr>
        <p:txBody>
          <a:bodyPr vert="horz" lIns="0" tIns="0" rIns="0" bIns="0"/>
          <a:lstStyle>
            <a:lvl1pPr marL="0" algn="r">
              <a:spcBef>
                <a:spcPts val="0"/>
              </a:spcBef>
              <a:defRPr sz="2000" b="1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29FB4-D457-AD4D-B0DB-5DC64BA381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6030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7832277-7D29-4A87-8080-2905820F4730}"/>
              </a:ext>
            </a:extLst>
          </p:cNvPr>
          <p:cNvSpPr txBox="1"/>
          <p:nvPr userDrawn="1"/>
        </p:nvSpPr>
        <p:spPr>
          <a:xfrm>
            <a:off x="3899700" y="6320082"/>
            <a:ext cx="1687085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>
                <a:solidFill>
                  <a:srgbClr val="4E4F4F"/>
                </a:solidFill>
                <a:latin typeface="Gill Sans MT" charset="0"/>
                <a:ea typeface="Gill Sans MT" charset="0"/>
                <a:cs typeface="Gill Sans MT" charset="0"/>
              </a:rPr>
              <a:t>c2smart.engineering.nyu.edu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269846"/>
            <a:ext cx="2844800" cy="365125"/>
          </a:xfrm>
          <a:prstGeom prst="rect">
            <a:avLst/>
          </a:prstGeom>
        </p:spPr>
        <p:txBody>
          <a:bodyPr/>
          <a:lstStyle/>
          <a:p>
            <a:fld id="{67C3F225-1AA0-4B43-B0DC-53E6AE57922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793752-6007-42EA-B58E-96C3CE3D5A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48442" y="6122148"/>
            <a:ext cx="393861" cy="2953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4C894B-1B1B-4195-BD95-282E91731D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746959" y="6122148"/>
            <a:ext cx="393861" cy="2953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F16FB5-A84A-4F09-B151-229E8CC82E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45476" y="6122148"/>
            <a:ext cx="393861" cy="2953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F950E8-56BC-4847-8D7E-E21EC8E0B1F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143994" y="6122148"/>
            <a:ext cx="393861" cy="2953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26888D-2FD5-4581-8615-CB81B1BCC9B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342511" y="6122148"/>
            <a:ext cx="393861" cy="29539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56533B-6166-C749-B542-8227DE73A3F8}"/>
              </a:ext>
            </a:extLst>
          </p:cNvPr>
          <p:cNvCxnSpPr/>
          <p:nvPr userDrawn="1"/>
        </p:nvCxnSpPr>
        <p:spPr>
          <a:xfrm>
            <a:off x="1052052" y="4380271"/>
            <a:ext cx="5397909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3718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2802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-12192" y="0"/>
            <a:ext cx="12204192" cy="685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303672" y="2043258"/>
            <a:ext cx="4849681" cy="2415052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>
              <a:spcBef>
                <a:spcPts val="0"/>
              </a:spcBef>
              <a:defRPr sz="3000" b="1" i="0">
                <a:solidFill>
                  <a:schemeClr val="bg1"/>
                </a:solidFill>
                <a:latin typeface="Arial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2685" y="4958531"/>
            <a:ext cx="2377545" cy="482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spcBef>
                <a:spcPts val="0"/>
              </a:spcBef>
              <a:defRPr sz="100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831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59F170-D43D-43CA-AE29-CB7DF8ED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6E286-E7F8-4D33-AC81-1B6879391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4F775-0650-4875-A5CD-88F05D48C9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F5601-249F-4CB0-9D26-2EFF048D8AC2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F030E-4C4B-4D4E-80BF-90748967F2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BD641-CBCC-4450-BFB9-5E0BEC7431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B420A-3F00-4B11-B14B-0AA4D4D3E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525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4923" y="687475"/>
            <a:ext cx="10653003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4923" y="2228003"/>
            <a:ext cx="10653003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12436" y="595613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628770F-538C-4C9E-AF11-1C7E04DADF85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924" y="5951811"/>
            <a:ext cx="64941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5110" y="6315996"/>
            <a:ext cx="1027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84F8F3A-E140-4965-B2AB-0A0183AFE5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7456" y="441325"/>
            <a:ext cx="3626545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68001" y="441325"/>
            <a:ext cx="36144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88801" y="441325"/>
            <a:ext cx="36144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5280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31" r:id="rId3"/>
    <p:sldLayoutId id="2147483727" r:id="rId4"/>
    <p:sldLayoutId id="2147483728" r:id="rId5"/>
    <p:sldLayoutId id="2147483729" r:id="rId6"/>
    <p:sldLayoutId id="2147483730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3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2" descr="Effective traffic management powered by computer vision - N-iX">
            <a:extLst>
              <a:ext uri="{FF2B5EF4-FFF2-40B4-BE49-F238E27FC236}">
                <a16:creationId xmlns:a16="http://schemas.microsoft.com/office/drawing/2014/main" id="{1CC20DA8-0709-EA32-344F-E8FE7DE1D8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4" t="4564" r="7801" b="866"/>
          <a:stretch/>
        </p:blipFill>
        <p:spPr bwMode="auto">
          <a:xfrm>
            <a:off x="0" y="-5163"/>
            <a:ext cx="12191999" cy="684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BC05D8-12D3-45BD-9895-B170335E1C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70705" y="3303805"/>
            <a:ext cx="8368913" cy="122247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Advancing Equity from New Angles: A Multi-Dimensional Approach to Accessibility and Reliability with Citi Bike NYC Case Study</a:t>
            </a:r>
            <a:endParaRPr lang="en-US" sz="2400" b="1" kern="1200" dirty="0">
              <a:solidFill>
                <a:srgbClr val="5A6972"/>
              </a:solidFill>
              <a:latin typeface="Gill Sans MT" panose="020B0502020104020203" pitchFamily="34" charset="0"/>
            </a:endParaRPr>
          </a:p>
        </p:txBody>
      </p:sp>
      <p:grpSp>
        <p:nvGrpSpPr>
          <p:cNvPr id="65" name="Group 3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3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3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8" name="Rectangle 4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Isosceles Triangle 4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720E52D-2486-43A1-9003-94D8692F6C5E}"/>
              </a:ext>
            </a:extLst>
          </p:cNvPr>
          <p:cNvSpPr/>
          <p:nvPr/>
        </p:nvSpPr>
        <p:spPr>
          <a:xfrm>
            <a:off x="670705" y="2901482"/>
            <a:ext cx="85143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5D2B85"/>
                </a:solidFill>
                <a:latin typeface="Gill Sans MT" panose="020B0502020104020203" pitchFamily="34" charset="0"/>
              </a:rPr>
              <a:t>NYU x SEMPACT Workshop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12705B-0B59-48FC-97A2-7C4E7D595C74}"/>
              </a:ext>
            </a:extLst>
          </p:cNvPr>
          <p:cNvSpPr txBox="1"/>
          <p:nvPr/>
        </p:nvSpPr>
        <p:spPr>
          <a:xfrm>
            <a:off x="669746" y="4669688"/>
            <a:ext cx="9265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Zilin Bian, Enola Ma, </a:t>
            </a:r>
            <a:r>
              <a:rPr lang="en-US" dirty="0" err="1">
                <a:latin typeface="Gill Sans MT" panose="020B0502020104020203" pitchFamily="34" charset="0"/>
              </a:rPr>
              <a:t>Jingqin</a:t>
            </a:r>
            <a:r>
              <a:rPr lang="en-US" dirty="0">
                <a:latin typeface="Gill Sans MT" panose="020B0502020104020203" pitchFamily="34" charset="0"/>
              </a:rPr>
              <a:t> Gao, </a:t>
            </a:r>
            <a:r>
              <a:rPr lang="en-US">
                <a:latin typeface="Gill Sans MT" panose="020B0502020104020203" pitchFamily="34" charset="0"/>
              </a:rPr>
              <a:t>Hai Yang, Joseph Chow, </a:t>
            </a:r>
            <a:r>
              <a:rPr lang="en-US" dirty="0" err="1">
                <a:latin typeface="Gill Sans MT" panose="020B0502020104020203" pitchFamily="34" charset="0"/>
              </a:rPr>
              <a:t>Kaan</a:t>
            </a:r>
            <a:r>
              <a:rPr lang="en-US" dirty="0">
                <a:latin typeface="Gill Sans MT" panose="020B0502020104020203" pitchFamily="34" charset="0"/>
              </a:rPr>
              <a:t> </a:t>
            </a:r>
            <a:r>
              <a:rPr lang="en-US" dirty="0" err="1">
                <a:latin typeface="Gill Sans MT" panose="020B0502020104020203" pitchFamily="34" charset="0"/>
              </a:rPr>
              <a:t>Ozbay</a:t>
            </a:r>
            <a:endParaRPr lang="en-US" dirty="0">
              <a:latin typeface="Gill Sans MT" panose="020B0502020104020203" pitchFamily="34" charset="0"/>
            </a:endParaRPr>
          </a:p>
          <a:p>
            <a:r>
              <a:rPr lang="en-US" dirty="0">
                <a:latin typeface="Gill Sans MT" panose="020B0502020104020203" pitchFamily="34" charset="0"/>
              </a:rPr>
              <a:t>September 20th, 2024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D0D72EC9-03C4-533C-0E73-BB23D631F3F9}"/>
              </a:ext>
            </a:extLst>
          </p:cNvPr>
          <p:cNvSpPr/>
          <p:nvPr/>
        </p:nvSpPr>
        <p:spPr>
          <a:xfrm rot="19835642">
            <a:off x="9523281" y="4676404"/>
            <a:ext cx="1111803" cy="1720046"/>
          </a:xfrm>
          <a:prstGeom prst="triangle">
            <a:avLst/>
          </a:prstGeom>
          <a:solidFill>
            <a:srgbClr val="FAF0DC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F1925C-13C3-F400-4011-9015DB8A1E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701" y="680207"/>
            <a:ext cx="3040075" cy="8114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294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55" y="599726"/>
            <a:ext cx="11019922" cy="665657"/>
          </a:xfrm>
        </p:spPr>
        <p:txBody>
          <a:bodyPr>
            <a:normAutofit/>
          </a:bodyPr>
          <a:lstStyle/>
          <a:p>
            <a:r>
              <a:rPr lang="en-US" sz="3600" b="1" dirty="0"/>
              <a:t>Initial Findings - Practitioners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455" y="1862756"/>
            <a:ext cx="5777708" cy="3222716"/>
          </a:xfrm>
        </p:spPr>
        <p:txBody>
          <a:bodyPr>
            <a:noAutofit/>
          </a:bodyPr>
          <a:lstStyle/>
          <a:p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Existing tools and resources focus on screening for areas/ locations suitable for transportation equity-related projects</a:t>
            </a:r>
          </a:p>
          <a:p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However, these tools often lack project evaluation components, especially for post-project evaluations</a:t>
            </a:r>
            <a:endParaRPr lang="en-US" sz="2300" dirty="0">
              <a:solidFill>
                <a:srgbClr val="000000"/>
              </a:solidFill>
            </a:endParaRPr>
          </a:p>
          <a:p>
            <a:r>
              <a:rPr lang="en-US" sz="2300" b="1" i="0" u="none" strike="noStrike" dirty="0">
                <a:solidFill>
                  <a:srgbClr val="000000"/>
                </a:solidFill>
                <a:effectLst/>
              </a:rPr>
              <a:t>Need more evaluation tools</a:t>
            </a:r>
            <a:endParaRPr lang="en-US" sz="23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50E23-4DFC-89E5-8950-AAA62303C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8B6ECF2-D926-DC56-106F-EB7EF69D2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584" y="1862756"/>
            <a:ext cx="3944615" cy="313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51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55" y="599726"/>
            <a:ext cx="11019922" cy="665657"/>
          </a:xfrm>
        </p:spPr>
        <p:txBody>
          <a:bodyPr>
            <a:normAutofit/>
          </a:bodyPr>
          <a:lstStyle/>
          <a:p>
            <a:r>
              <a:rPr lang="en-US" sz="3600" b="1" dirty="0"/>
              <a:t>Initial Review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455" y="1783852"/>
            <a:ext cx="5290596" cy="4369120"/>
          </a:xfrm>
        </p:spPr>
        <p:txBody>
          <a:bodyPr>
            <a:noAutofit/>
          </a:bodyPr>
          <a:lstStyle/>
          <a:p>
            <a:r>
              <a:rPr lang="en-US" sz="1800" b="1" dirty="0"/>
              <a:t>Federal tool </a:t>
            </a:r>
            <a:r>
              <a:rPr lang="en-US" sz="1800" dirty="0"/>
              <a:t>(ETC Explorer)</a:t>
            </a:r>
          </a:p>
          <a:p>
            <a:pPr lvl="1"/>
            <a:r>
              <a:rPr lang="en-US" dirty="0"/>
              <a:t>Use many metrics and combine them into component scores for four topics, then arrive at a final composite index</a:t>
            </a:r>
          </a:p>
          <a:p>
            <a:pPr lvl="1"/>
            <a:r>
              <a:rPr lang="en-US" dirty="0"/>
              <a:t>However, may overlook individual metrics:</a:t>
            </a:r>
          </a:p>
          <a:p>
            <a:pPr lvl="2"/>
            <a:r>
              <a:rPr lang="en-US" sz="1800" dirty="0"/>
              <a:t>Component score not meeting flagging criteria for Area A, and therefore, not considered disadvantaged for that topic</a:t>
            </a:r>
          </a:p>
          <a:p>
            <a:pPr lvl="2"/>
            <a:r>
              <a:rPr lang="en-US" sz="1800" dirty="0"/>
              <a:t>Low service frequency, while initially considered as a metric for the component score, is now overlooked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50E23-4DFC-89E5-8950-AAA62303C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4BCD743-AD5C-ED85-0B14-6268E2A6C655}"/>
              </a:ext>
            </a:extLst>
          </p:cNvPr>
          <p:cNvSpPr txBox="1">
            <a:spLocks/>
          </p:cNvSpPr>
          <p:nvPr/>
        </p:nvSpPr>
        <p:spPr>
          <a:xfrm>
            <a:off x="6107416" y="1783852"/>
            <a:ext cx="5290596" cy="43691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MPO/Local agency tools</a:t>
            </a:r>
          </a:p>
          <a:p>
            <a:pPr lvl="1"/>
            <a:r>
              <a:rPr lang="en-US" dirty="0"/>
              <a:t>Not all screening tools have an evaluation counterpart</a:t>
            </a:r>
          </a:p>
          <a:p>
            <a:pPr lvl="1"/>
            <a:r>
              <a:rPr lang="en-US" dirty="0"/>
              <a:t>The evaluation tools have different purposes</a:t>
            </a:r>
          </a:p>
          <a:p>
            <a:pPr lvl="2"/>
            <a:r>
              <a:rPr lang="en-US" sz="1800" dirty="0"/>
              <a:t>Mostly cover needs assessments and identify potential impacts of proposed projects</a:t>
            </a:r>
          </a:p>
          <a:p>
            <a:pPr lvl="2"/>
            <a:r>
              <a:rPr lang="en-US" sz="1800" dirty="0"/>
              <a:t>But often lack metrics and guidelines for post-implementation progress evaluation</a:t>
            </a:r>
          </a:p>
          <a:p>
            <a:pPr lvl="1"/>
            <a:r>
              <a:rPr lang="en-US" dirty="0"/>
              <a:t>At the time of the review, NYS did not have a transportation-specific equity screening or evaluation tool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832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55" y="599726"/>
            <a:ext cx="11019922" cy="665657"/>
          </a:xfrm>
        </p:spPr>
        <p:txBody>
          <a:bodyPr>
            <a:normAutofit/>
          </a:bodyPr>
          <a:lstStyle/>
          <a:p>
            <a:r>
              <a:rPr lang="en-US" sz="3600" b="1" dirty="0"/>
              <a:t>Initial Findings - Academia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454" y="1862756"/>
            <a:ext cx="6982665" cy="3222716"/>
          </a:xfrm>
        </p:spPr>
        <p:txBody>
          <a:bodyPr>
            <a:noAutofit/>
          </a:bodyPr>
          <a:lstStyle/>
          <a:p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Focus mostly on accessibility provided by transportation service infrastructure, or access to the service</a:t>
            </a:r>
          </a:p>
          <a:p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Issues arising from this approach:</a:t>
            </a:r>
          </a:p>
          <a:p>
            <a:pPr lvl="1"/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Person A: 15 min walking distance from train station, train comes every 7 min</a:t>
            </a:r>
          </a:p>
          <a:p>
            <a:pPr lvl="1"/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Person B: 2 min walking distance from train station, train comes every hour</a:t>
            </a:r>
          </a:p>
          <a:p>
            <a:r>
              <a:rPr lang="en-US" sz="2300" b="1" i="0" u="none" strike="noStrike" dirty="0">
                <a:solidFill>
                  <a:srgbClr val="000000"/>
                </a:solidFill>
                <a:effectLst/>
              </a:rPr>
              <a:t>Need to incorporate service availability/ quality</a:t>
            </a:r>
            <a:endParaRPr lang="en-US" sz="23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50E23-4DFC-89E5-8950-AAA62303C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36BC0FD-3BB8-B940-CB0B-5E1FD62F5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754" y="2369474"/>
            <a:ext cx="4062188" cy="271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90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55" y="599726"/>
            <a:ext cx="11019922" cy="665657"/>
          </a:xfrm>
        </p:spPr>
        <p:txBody>
          <a:bodyPr>
            <a:normAutofit/>
          </a:bodyPr>
          <a:lstStyle/>
          <a:p>
            <a:r>
              <a:rPr lang="en-US" sz="3600" b="1" dirty="0"/>
              <a:t>Research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455" y="1862756"/>
            <a:ext cx="6187906" cy="3222716"/>
          </a:xfrm>
        </p:spPr>
        <p:txBody>
          <a:bodyPr>
            <a:noAutofit/>
          </a:bodyPr>
          <a:lstStyle/>
          <a:p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Create 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evaluation tool for transportation service projects that combines destination accessibility with service performance, and incorporate synthetic population data with high granularity</a:t>
            </a:r>
          </a:p>
          <a:p>
            <a:pPr lvl="1"/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Multi-dimensional, High-granularity </a:t>
            </a:r>
          </a:p>
          <a:p>
            <a:pPr marL="324000" lvl="1" indent="0">
              <a:buNone/>
            </a:pPr>
            <a:r>
              <a:rPr lang="en-US" sz="2300" dirty="0">
                <a:solidFill>
                  <a:srgbClr val="000000"/>
                </a:solidFill>
              </a:rPr>
              <a:t>    </a:t>
            </a:r>
            <a:r>
              <a:rPr lang="en-US" sz="2300" b="1" i="0" u="none" strike="noStrike" dirty="0">
                <a:solidFill>
                  <a:srgbClr val="000000"/>
                </a:solidFill>
                <a:effectLst/>
              </a:rPr>
              <a:t>(MDHG) Equity Index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50E23-4DFC-89E5-8950-AAA62303C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ED39B6B-46C1-0BCD-5715-2B6593664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494" y="1431376"/>
            <a:ext cx="4233744" cy="423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032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55" y="599726"/>
            <a:ext cx="11019922" cy="665657"/>
          </a:xfrm>
        </p:spPr>
        <p:txBody>
          <a:bodyPr>
            <a:normAutofit/>
          </a:bodyPr>
          <a:lstStyle/>
          <a:p>
            <a:r>
              <a:rPr lang="en-US" sz="3600" b="1" dirty="0"/>
              <a:t>Proposed Framework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50E23-4DFC-89E5-8950-AAA62303C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B4A1A4-67FF-2432-1B8A-62F4E69EC9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2" t="2788" r="882" b="5363"/>
          <a:stretch/>
        </p:blipFill>
        <p:spPr>
          <a:xfrm>
            <a:off x="1373171" y="1429927"/>
            <a:ext cx="9445658" cy="487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21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55" y="599726"/>
            <a:ext cx="11019922" cy="665657"/>
          </a:xfrm>
        </p:spPr>
        <p:txBody>
          <a:bodyPr>
            <a:normAutofit/>
          </a:bodyPr>
          <a:lstStyle/>
          <a:p>
            <a:r>
              <a:rPr lang="en-US" sz="3600" b="1" dirty="0"/>
              <a:t>Proposed Methodology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50E23-4DFC-89E5-8950-AAA62303C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992ACDE-D9E5-4EB8-97CA-6DAFB41F5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99" y="1479455"/>
            <a:ext cx="5710101" cy="418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DE365B45-6ED9-B6BF-2A5D-633551705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176" y="1753206"/>
            <a:ext cx="4857750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312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55" y="599726"/>
            <a:ext cx="11019922" cy="665657"/>
          </a:xfrm>
        </p:spPr>
        <p:txBody>
          <a:bodyPr>
            <a:normAutofit/>
          </a:bodyPr>
          <a:lstStyle/>
          <a:p>
            <a:r>
              <a:rPr lang="en-US" sz="3600" b="1" dirty="0"/>
              <a:t>Case Study Application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50E23-4DFC-89E5-8950-AAA62303C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776F96D-76FB-E2FF-343A-1FBDE7CB5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48" y="1204493"/>
            <a:ext cx="6617879" cy="50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E33D79-C211-9212-1E09-7AD5A4C54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33" y="4878343"/>
            <a:ext cx="1730167" cy="12217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ECB433-C95F-FC2F-EACA-0F19805AB44D}"/>
              </a:ext>
            </a:extLst>
          </p:cNvPr>
          <p:cNvSpPr txBox="1"/>
          <p:nvPr/>
        </p:nvSpPr>
        <p:spPr>
          <a:xfrm flipH="1">
            <a:off x="6986348" y="4688994"/>
            <a:ext cx="46310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Note: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i="0" u="none" strike="noStrike" dirty="0" err="1">
                <a:solidFill>
                  <a:srgbClr val="595959"/>
                </a:solidFill>
                <a:effectLst/>
              </a:rPr>
              <a:t>I_access</a:t>
            </a:r>
            <a:r>
              <a:rPr lang="en-US" sz="1400" b="0" i="0" u="none" strike="noStrike" dirty="0">
                <a:solidFill>
                  <a:srgbClr val="595959"/>
                </a:solidFill>
                <a:effectLst/>
              </a:rPr>
              <a:t> and </a:t>
            </a:r>
            <a:r>
              <a:rPr lang="en-US" sz="1400" b="0" i="0" u="none" strike="noStrike" dirty="0" err="1">
                <a:solidFill>
                  <a:srgbClr val="595959"/>
                </a:solidFill>
                <a:effectLst/>
              </a:rPr>
              <a:t>ZI_access</a:t>
            </a:r>
            <a:r>
              <a:rPr lang="en-US" sz="1400" b="0" i="0" u="none" strike="noStrike" dirty="0">
                <a:solidFill>
                  <a:srgbClr val="595959"/>
                </a:solidFill>
                <a:effectLst/>
              </a:rPr>
              <a:t> separated into commute and recreation zones based on zoning designations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595959"/>
                </a:solidFill>
                <a:effectLst/>
              </a:rPr>
              <a:t>Many metrics are the min-max normalized product of percentile ranks</a:t>
            </a:r>
            <a:endParaRPr lang="en-US" sz="1400" dirty="0">
              <a:solidFill>
                <a:srgbClr val="59595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595959"/>
                </a:solidFill>
              </a:rPr>
              <a:t>Aside from the unranked performance metric, a higher score means bad for all the other 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595959"/>
                </a:solidFill>
              </a:rPr>
              <a:t>Most metrics range between 0 and 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23000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55" y="599726"/>
            <a:ext cx="11019922" cy="665657"/>
          </a:xfrm>
        </p:spPr>
        <p:txBody>
          <a:bodyPr>
            <a:normAutofit/>
          </a:bodyPr>
          <a:lstStyle/>
          <a:p>
            <a:r>
              <a:rPr lang="en-US" sz="3600" b="1" dirty="0"/>
              <a:t>Other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454" y="1862756"/>
            <a:ext cx="6982665" cy="3222716"/>
          </a:xfrm>
        </p:spPr>
        <p:txBody>
          <a:bodyPr>
            <a:noAutofit/>
          </a:bodyPr>
          <a:lstStyle/>
          <a:p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Public transit service modifications</a:t>
            </a:r>
          </a:p>
          <a:p>
            <a:pPr lvl="1"/>
            <a:r>
              <a:rPr lang="en-US" sz="2300" dirty="0">
                <a:solidFill>
                  <a:srgbClr val="000000"/>
                </a:solidFill>
              </a:rPr>
              <a:t>New stations, reduced service delays, accessible facilities, etc.</a:t>
            </a:r>
            <a:endParaRPr lang="en-US" sz="2300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en-US" sz="2300" dirty="0">
                <a:solidFill>
                  <a:srgbClr val="000000"/>
                </a:solidFill>
              </a:rPr>
              <a:t>Electric vehicle charging stations</a:t>
            </a:r>
          </a:p>
          <a:p>
            <a:pPr lvl="1"/>
            <a:r>
              <a:rPr lang="en-US" sz="2300" dirty="0">
                <a:solidFill>
                  <a:srgbClr val="000000"/>
                </a:solidFill>
              </a:rPr>
              <a:t>New charging ports, improved charging speed, etc.</a:t>
            </a:r>
          </a:p>
          <a:p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Essentially, any transportation service that need to be maintained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50E23-4DFC-89E5-8950-AAA62303C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6CF6214D-CD4D-8738-ACD7-6C3FBF02A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676" y="2077668"/>
            <a:ext cx="4256162" cy="270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769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>
            <a:extLst>
              <a:ext uri="{FF2B5EF4-FFF2-40B4-BE49-F238E27FC236}">
                <a16:creationId xmlns:a16="http://schemas.microsoft.com/office/drawing/2014/main" id="{03CF09F4-C973-13CC-FA38-B0D70A18B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716933"/>
            <a:ext cx="3822006" cy="542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9619E6D2-CCC2-DC3F-9DCA-E491FE9F0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306" y="716932"/>
            <a:ext cx="3822006" cy="542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75D82037-5306-2D4B-4FED-A53DBB88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312" y="716933"/>
            <a:ext cx="590125" cy="542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5DF748-E5EB-FCC2-7453-61B6977DAE6A}"/>
              </a:ext>
            </a:extLst>
          </p:cNvPr>
          <p:cNvSpPr txBox="1"/>
          <p:nvPr/>
        </p:nvSpPr>
        <p:spPr>
          <a:xfrm>
            <a:off x="10248899" y="2828835"/>
            <a:ext cx="1743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Citi Bike service scale increased drastically from 2018 to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492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CCC21D-8E55-698E-5E93-0B6B01429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62" y="621500"/>
            <a:ext cx="7624292" cy="56820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090E83-738E-428A-AB09-6F27A9ABED2C}"/>
              </a:ext>
            </a:extLst>
          </p:cNvPr>
          <p:cNvSpPr txBox="1"/>
          <p:nvPr/>
        </p:nvSpPr>
        <p:spPr>
          <a:xfrm>
            <a:off x="8622707" y="621500"/>
            <a:ext cx="299843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b="1" dirty="0"/>
              <a:t>Raw</a:t>
            </a:r>
            <a:r>
              <a:rPr lang="en-US" dirty="0"/>
              <a:t> performance metric (</a:t>
            </a:r>
            <a:r>
              <a:rPr lang="en-US" b="1" dirty="0">
                <a:latin typeface="Symbol" panose="05050102010706020507" pitchFamily="18" charset="2"/>
              </a:rPr>
              <a:t>z</a:t>
            </a:r>
            <a:r>
              <a:rPr lang="en-US" dirty="0"/>
              <a:t>) map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Top row:  before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snippet of three hours (0, 8, 16) shows that the performance metric varies throughout the day</a:t>
            </a:r>
          </a:p>
          <a:p>
            <a:pPr>
              <a:buClr>
                <a:schemeClr val="accent2"/>
              </a:buClr>
            </a:pPr>
            <a:endParaRPr lang="en-US" sz="1800" b="0" i="0" u="none" strike="noStrike" dirty="0">
              <a:solidFill>
                <a:srgbClr val="000000"/>
              </a:solidFill>
              <a:effectLst/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Overall, the minimum service availability of bikes improved during the expansion period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However, not all areas showed improved service availability after the expansion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 addition, more tracts have moderate service availabilities (0.6+) instead of perfect (0.8+)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830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090E83-738E-428A-AB09-6F27A9ABED2C}"/>
              </a:ext>
            </a:extLst>
          </p:cNvPr>
          <p:cNvSpPr txBox="1"/>
          <p:nvPr/>
        </p:nvSpPr>
        <p:spPr>
          <a:xfrm>
            <a:off x="8622707" y="621500"/>
            <a:ext cx="29984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Accessibility </a:t>
            </a:r>
            <a:r>
              <a:rPr lang="en-US" sz="1800" i="0" u="none" strike="noStrike" dirty="0">
                <a:solidFill>
                  <a:srgbClr val="000000"/>
                </a:solidFill>
                <a:effectLst/>
              </a:rPr>
              <a:t>insufficiency (</a:t>
            </a:r>
            <a:r>
              <a:rPr lang="en-US" sz="1800" b="1" i="0" u="none" strike="noStrike" dirty="0" err="1">
                <a:solidFill>
                  <a:srgbClr val="000000"/>
                </a:solidFill>
                <a:effectLst/>
              </a:rPr>
              <a:t>I_access</a:t>
            </a:r>
            <a:r>
              <a:rPr lang="en-US" sz="1800" i="0" u="none" strike="noStrike" dirty="0">
                <a:solidFill>
                  <a:srgbClr val="000000"/>
                </a:solidFill>
                <a:effectLst/>
              </a:rPr>
              <a:t>)  for 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</a:rPr>
              <a:t>commute zones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Left: Before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Areas with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high commute zone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I_access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scores are primarily residential heavy</a:t>
            </a:r>
            <a:endParaRPr lang="en-US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FD6818D0-A026-4BA1-A809-A3477A55A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9" y="715339"/>
            <a:ext cx="9320211" cy="558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454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4F8F3A-E140-4965-B2AB-0A0183AFE5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9B57D3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9B57D3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090E83-738E-428A-AB09-6F27A9ABED2C}"/>
              </a:ext>
            </a:extLst>
          </p:cNvPr>
          <p:cNvSpPr txBox="1"/>
          <p:nvPr/>
        </p:nvSpPr>
        <p:spPr>
          <a:xfrm>
            <a:off x="8622707" y="621500"/>
            <a:ext cx="29984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57D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Performance-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integrated accessibility insufficiency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ZI_access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) for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commute zones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at 8AM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57D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Left: before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57D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57D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Highlight: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Bed-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Stuy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saw worsened score after the expansion due to decrease in service quality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E878C933-D0EB-8DD9-1A92-E138629C8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6" y="676322"/>
            <a:ext cx="9364832" cy="56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B41882-E366-4E26-E254-D19E76CA9DE8}"/>
              </a:ext>
            </a:extLst>
          </p:cNvPr>
          <p:cNvSpPr/>
          <p:nvPr/>
        </p:nvSpPr>
        <p:spPr>
          <a:xfrm>
            <a:off x="1057275" y="4029075"/>
            <a:ext cx="428625" cy="3333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C4639F-E708-CC15-662B-183E9F9E256D}"/>
              </a:ext>
            </a:extLst>
          </p:cNvPr>
          <p:cNvSpPr/>
          <p:nvPr/>
        </p:nvSpPr>
        <p:spPr>
          <a:xfrm>
            <a:off x="5133975" y="4029075"/>
            <a:ext cx="428625" cy="3333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86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090E83-738E-428A-AB09-6F27A9ABED2C}"/>
              </a:ext>
            </a:extLst>
          </p:cNvPr>
          <p:cNvSpPr txBox="1"/>
          <p:nvPr/>
        </p:nvSpPr>
        <p:spPr>
          <a:xfrm>
            <a:off x="8622707" y="621500"/>
            <a:ext cx="29984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Performance-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integrated accessibility insufficiency (</a:t>
            </a:r>
            <a:r>
              <a:rPr lang="en-US" sz="1800" b="1" i="0" u="none" strike="noStrike" dirty="0" err="1">
                <a:solidFill>
                  <a:srgbClr val="000000"/>
                </a:solidFill>
                <a:effectLst/>
              </a:rPr>
              <a:t>ZI_access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) and regular (</a:t>
            </a:r>
            <a:r>
              <a:rPr lang="en-US" sz="1800" b="1" i="0" u="none" strike="noStrike" dirty="0" err="1">
                <a:solidFill>
                  <a:srgbClr val="000000"/>
                </a:solidFill>
                <a:effectLst/>
              </a:rPr>
              <a:t>I_access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) comparison for 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</a:rPr>
              <a:t>commute zones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Left: </a:t>
            </a:r>
            <a:r>
              <a:rPr lang="en-US" dirty="0" err="1">
                <a:solidFill>
                  <a:srgbClr val="000000"/>
                </a:solidFill>
              </a:rPr>
              <a:t>I_access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800" i="0" u="none" strike="noStrike" dirty="0">
              <a:solidFill>
                <a:srgbClr val="000000"/>
              </a:solidFill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difference between the two emphasizes that sufficient access is not guaranteed when service availability varies</a:t>
            </a:r>
            <a:endParaRPr lang="en-US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A8127503-D2A1-1427-1918-2A9C453E7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715338"/>
            <a:ext cx="9320212" cy="558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303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090E83-738E-428A-AB09-6F27A9ABED2C}"/>
              </a:ext>
            </a:extLst>
          </p:cNvPr>
          <p:cNvSpPr txBox="1"/>
          <p:nvPr/>
        </p:nvSpPr>
        <p:spPr>
          <a:xfrm>
            <a:off x="8622707" y="621500"/>
            <a:ext cx="29984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Recovery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time (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</a:rPr>
              <a:t>R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) for three availability thresholds (0.4, 0.6, 0.8)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Top row: before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Customizable threshold to reflect “ideal service”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03CF91-D6C5-33F9-6CF9-BE3B8B74EC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0862" y="621500"/>
            <a:ext cx="8437851" cy="568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78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090E83-738E-428A-AB09-6F27A9ABED2C}"/>
              </a:ext>
            </a:extLst>
          </p:cNvPr>
          <p:cNvSpPr txBox="1"/>
          <p:nvPr/>
        </p:nvSpPr>
        <p:spPr>
          <a:xfrm>
            <a:off x="8622707" y="621500"/>
            <a:ext cx="299843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Service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recovery rate (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</a:rPr>
              <a:t>SR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) with population overlays created using “at or above 75 percentile” of demographic criteria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Top row: before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From left to right: 1) race, 2) race, poverty, limited English, 3) race, poverty, limited English, no vehicle, unemployed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800" b="0" i="0" u="none" strike="noStrike" dirty="0">
              <a:solidFill>
                <a:srgbClr val="000000"/>
              </a:solidFill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Bronx had the highest number of combination demographic tracts, but low SR values indicate consistently good service availability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Before and after comparison shows overall improved system rebalancing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A54252-47A0-48FA-38E1-6D4204EFA8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0861" y="611673"/>
            <a:ext cx="8344539" cy="569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85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55" y="599726"/>
            <a:ext cx="11019922" cy="665657"/>
          </a:xfrm>
        </p:spPr>
        <p:txBody>
          <a:bodyPr>
            <a:normAutofit/>
          </a:bodyPr>
          <a:lstStyle/>
          <a:p>
            <a:r>
              <a:rPr lang="en-US" sz="3600" b="1" dirty="0"/>
              <a:t>Policy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454" y="1596056"/>
            <a:ext cx="10830472" cy="3222716"/>
          </a:xfrm>
        </p:spPr>
        <p:txBody>
          <a:bodyPr>
            <a:noAutofit/>
          </a:bodyPr>
          <a:lstStyle/>
          <a:p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Consider the temporally variating service performance/ quality</a:t>
            </a:r>
          </a:p>
          <a:p>
            <a:pPr lvl="1"/>
            <a:r>
              <a:rPr lang="en-US" sz="2300" dirty="0">
                <a:solidFill>
                  <a:srgbClr val="000000"/>
                </a:solidFill>
              </a:rPr>
              <a:t>Access 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to service facilities does not guarantee excellent service quality</a:t>
            </a:r>
          </a:p>
          <a:p>
            <a:r>
              <a:rPr lang="en-US" sz="2300" dirty="0">
                <a:solidFill>
                  <a:srgbClr val="000000"/>
                </a:solidFill>
              </a:rPr>
              <a:t>More detailed 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demographic data is necessary to identify specific population segments for equity-related analysis</a:t>
            </a:r>
            <a:endParaRPr lang="en-US" sz="2300" dirty="0">
              <a:solidFill>
                <a:srgbClr val="000000"/>
              </a:solidFill>
            </a:endParaRPr>
          </a:p>
          <a:p>
            <a:pPr lvl="1"/>
            <a:r>
              <a:rPr lang="en-US" sz="2300" dirty="0">
                <a:solidFill>
                  <a:srgbClr val="000000"/>
                </a:solidFill>
              </a:rPr>
              <a:t>Two 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groups with similar accessibility and service quality may have different sets of alternative options</a:t>
            </a:r>
            <a:endParaRPr lang="en-US" sz="2300" dirty="0">
              <a:solidFill>
                <a:srgbClr val="000000"/>
              </a:solidFill>
            </a:endParaRPr>
          </a:p>
          <a:p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Incorporate additional spatial-temporal data, such as detailed person-level trip data to enhance the understanding of stakeholders’ unique needs</a:t>
            </a:r>
          </a:p>
          <a:p>
            <a:pPr lvl="1"/>
            <a:r>
              <a:rPr lang="en-US" sz="2300" dirty="0">
                <a:solidFill>
                  <a:srgbClr val="000000"/>
                </a:solidFill>
              </a:rPr>
              <a:t>Design 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</a:rPr>
              <a:t>more tailored and responsive transportation services that better meet the diverse needs of the population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50E23-4DFC-89E5-8950-AAA62303C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819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090E83-738E-428A-AB09-6F27A9ABED2C}"/>
              </a:ext>
            </a:extLst>
          </p:cNvPr>
          <p:cNvSpPr txBox="1"/>
          <p:nvPr/>
        </p:nvSpPr>
        <p:spPr>
          <a:xfrm>
            <a:off x="8622707" y="2688425"/>
            <a:ext cx="29984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Table 1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shows that SR values are significantly lower for disadvantaged population groups in the expansion zones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75BA6E1-AD8C-9968-9B3D-AB8FD4884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688093"/>
              </p:ext>
            </p:extLst>
          </p:nvPr>
        </p:nvGraphicFramePr>
        <p:xfrm>
          <a:off x="1091405" y="1609724"/>
          <a:ext cx="7531300" cy="4094383"/>
        </p:xfrm>
        <a:graphic>
          <a:graphicData uri="http://schemas.openxmlformats.org/drawingml/2006/table">
            <a:tbl>
              <a:tblPr/>
              <a:tblGrid>
                <a:gridCol w="1506260">
                  <a:extLst>
                    <a:ext uri="{9D8B030D-6E8A-4147-A177-3AD203B41FA5}">
                      <a16:colId xmlns:a16="http://schemas.microsoft.com/office/drawing/2014/main" val="345370630"/>
                    </a:ext>
                  </a:extLst>
                </a:gridCol>
                <a:gridCol w="1506260">
                  <a:extLst>
                    <a:ext uri="{9D8B030D-6E8A-4147-A177-3AD203B41FA5}">
                      <a16:colId xmlns:a16="http://schemas.microsoft.com/office/drawing/2014/main" val="3649381830"/>
                    </a:ext>
                  </a:extLst>
                </a:gridCol>
                <a:gridCol w="1506260">
                  <a:extLst>
                    <a:ext uri="{9D8B030D-6E8A-4147-A177-3AD203B41FA5}">
                      <a16:colId xmlns:a16="http://schemas.microsoft.com/office/drawing/2014/main" val="3186488919"/>
                    </a:ext>
                  </a:extLst>
                </a:gridCol>
                <a:gridCol w="1506260">
                  <a:extLst>
                    <a:ext uri="{9D8B030D-6E8A-4147-A177-3AD203B41FA5}">
                      <a16:colId xmlns:a16="http://schemas.microsoft.com/office/drawing/2014/main" val="328552024"/>
                    </a:ext>
                  </a:extLst>
                </a:gridCol>
                <a:gridCol w="1506260">
                  <a:extLst>
                    <a:ext uri="{9D8B030D-6E8A-4147-A177-3AD203B41FA5}">
                      <a16:colId xmlns:a16="http://schemas.microsoft.com/office/drawing/2014/main" val="2894898064"/>
                    </a:ext>
                  </a:extLst>
                </a:gridCol>
              </a:tblGrid>
              <a:tr h="125139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Combination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μ,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disadvantaged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μ,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not disadvantaged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p, t-test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p, ks-test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033560"/>
                  </a:ext>
                </a:extLst>
              </a:tr>
              <a:tr h="51028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Race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1.3106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1.8362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402785"/>
                  </a:ext>
                </a:extLst>
              </a:tr>
              <a:tr h="80186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Race, Poverty, Limited English</a:t>
                      </a:r>
                      <a:endParaRPr lang="en-US" dirty="0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0.7889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1.5346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983220"/>
                  </a:ext>
                </a:extLst>
              </a:tr>
              <a:tr h="153083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Race, Poverty, Limited English, No Vehicle, Unemployed</a:t>
                      </a:r>
                      <a:endParaRPr lang="en-US" dirty="0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0.8460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1.5197</a:t>
                      </a:r>
                      <a:endParaRPr lang="en-US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  <a:endParaRPr lang="en-US" dirty="0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  <a:endParaRPr lang="en-US" dirty="0">
                        <a:effectLst/>
                        <a:latin typeface="+mn-lt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381633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DDE1327A-2061-5DE9-D26E-A8FAEA938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9388" y="2438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141816-CB12-F4FE-EE63-2D622696BF0B}"/>
              </a:ext>
            </a:extLst>
          </p:cNvPr>
          <p:cNvSpPr txBox="1"/>
          <p:nvPr/>
        </p:nvSpPr>
        <p:spPr>
          <a:xfrm>
            <a:off x="967579" y="1240392"/>
            <a:ext cx="8357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Table 1. Statistics of SR values comparing different populations, after the expansion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104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45F1BC85-FB28-0490-4162-C3B8C5444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48" y="546790"/>
            <a:ext cx="4160351" cy="575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D9498C-0B02-78D7-F06B-D7FF8B337105}"/>
              </a:ext>
            </a:extLst>
          </p:cNvPr>
          <p:cNvSpPr txBox="1"/>
          <p:nvPr/>
        </p:nvSpPr>
        <p:spPr>
          <a:xfrm>
            <a:off x="5543549" y="1997839"/>
            <a:ext cx="50387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Selected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7 NTAs in UWS, Bed-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Stuy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, and Crown Heights with relatively low service availability in both periods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UWS: Gray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Bed-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Stuy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and Crown Heights: Green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Selected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12 NTAs in the Bronx and upper Manhattan to evaluate the supply and demand after the expansion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Purple: consistently high availability (0.8+)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Yellow: moderate availability (0.4-0.6)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340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F19898-1737-7C5E-09F1-D0DA26902E77}"/>
              </a:ext>
            </a:extLst>
          </p:cNvPr>
          <p:cNvSpPr txBox="1"/>
          <p:nvPr/>
        </p:nvSpPr>
        <p:spPr>
          <a:xfrm>
            <a:off x="638175" y="714375"/>
            <a:ext cx="11029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Before the expansion, using 8AM as example, the negative surplus was almost twice the positive for UWS, Bed-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Stuy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, and Crown Heights</a:t>
            </a:r>
            <a:endParaRPr lang="en-US" sz="2800" b="0" dirty="0">
              <a:effectLst/>
              <a:latin typeface="+mj-lt"/>
            </a:endParaRP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F1565845-92C5-9BA1-8115-7AB577E7F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8535"/>
            <a:ext cx="12192000" cy="304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>
            <a:extLst>
              <a:ext uri="{FF2B5EF4-FFF2-40B4-BE49-F238E27FC236}">
                <a16:creationId xmlns:a16="http://schemas.microsoft.com/office/drawing/2014/main" id="{A40B1989-5615-B08A-4551-AF501CB8F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635" y="1466975"/>
            <a:ext cx="1697277" cy="234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198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F19898-1737-7C5E-09F1-D0DA26902E77}"/>
              </a:ext>
            </a:extLst>
          </p:cNvPr>
          <p:cNvSpPr txBox="1"/>
          <p:nvPr/>
        </p:nvSpPr>
        <p:spPr>
          <a:xfrm>
            <a:off x="638175" y="714375"/>
            <a:ext cx="11029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After the expansion, using 8AM as example, negative surplus improved for UWS (+31%), but worsened for Bed-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Stuy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,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 Crown Heights (-11%)</a:t>
            </a:r>
            <a:endParaRPr lang="en-US" sz="2800" b="0" dirty="0">
              <a:effectLst/>
              <a:latin typeface="+mj-lt"/>
            </a:endParaRP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A40B1989-5615-B08A-4551-AF501CB8F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635" y="1466975"/>
            <a:ext cx="1697277" cy="234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>
            <a:extLst>
              <a:ext uri="{FF2B5EF4-FFF2-40B4-BE49-F238E27FC236}">
                <a16:creationId xmlns:a16="http://schemas.microsoft.com/office/drawing/2014/main" id="{57E3B18B-FE16-DB8F-C54F-5D744601B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0652"/>
            <a:ext cx="12192000" cy="304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241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F19898-1737-7C5E-09F1-D0DA26902E77}"/>
              </a:ext>
            </a:extLst>
          </p:cNvPr>
          <p:cNvSpPr txBox="1"/>
          <p:nvPr/>
        </p:nvSpPr>
        <p:spPr>
          <a:xfrm>
            <a:off x="638175" y="714375"/>
            <a:ext cx="11029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Trip counts for 8AM show that ridership increased in Bed-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Stuy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 and Crown Heights (+129%), and UWS (+26%)</a:t>
            </a:r>
            <a:endParaRPr lang="en-US" sz="2800" b="0" dirty="0">
              <a:effectLst/>
              <a:latin typeface="+mj-lt"/>
            </a:endParaRPr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02AE5CCB-7435-2EE4-75B7-8D60D171E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863" y="2152650"/>
            <a:ext cx="9058275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509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F19898-1737-7C5E-09F1-D0DA26902E77}"/>
              </a:ext>
            </a:extLst>
          </p:cNvPr>
          <p:cNvSpPr txBox="1"/>
          <p:nvPr/>
        </p:nvSpPr>
        <p:spPr>
          <a:xfrm>
            <a:off x="638175" y="714375"/>
            <a:ext cx="11029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These 6 NTAs in the expansion zone have 80% full racks at all time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(purple on the map)</a:t>
            </a:r>
            <a:endParaRPr lang="en-US" sz="2800" b="0" dirty="0">
              <a:effectLst/>
              <a:latin typeface="+mj-lt"/>
            </a:endParaRP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A40B1989-5615-B08A-4551-AF501CB8F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635" y="1466975"/>
            <a:ext cx="1697277" cy="234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>
            <a:extLst>
              <a:ext uri="{FF2B5EF4-FFF2-40B4-BE49-F238E27FC236}">
                <a16:creationId xmlns:a16="http://schemas.microsoft.com/office/drawing/2014/main" id="{CEDF8BDA-CE8B-5D03-6DBA-284D7AFA0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4897"/>
            <a:ext cx="121920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780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F19898-1737-7C5E-09F1-D0DA26902E77}"/>
              </a:ext>
            </a:extLst>
          </p:cNvPr>
          <p:cNvSpPr txBox="1"/>
          <p:nvPr/>
        </p:nvSpPr>
        <p:spPr>
          <a:xfrm>
            <a:off x="638175" y="714375"/>
            <a:ext cx="11029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These 6 NTAs in the expansion zone have availabilities between 40% to 60%, more towards the latter (yellow on the map)</a:t>
            </a:r>
            <a:endParaRPr lang="en-US" sz="2800" b="0" dirty="0">
              <a:effectLst/>
              <a:latin typeface="+mj-lt"/>
            </a:endParaRP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A40B1989-5615-B08A-4551-AF501CB8F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635" y="1466975"/>
            <a:ext cx="1697277" cy="234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>
            <a:extLst>
              <a:ext uri="{FF2B5EF4-FFF2-40B4-BE49-F238E27FC236}">
                <a16:creationId xmlns:a16="http://schemas.microsoft.com/office/drawing/2014/main" id="{BF9303E4-12AF-C431-341E-41E87B950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8253"/>
            <a:ext cx="12192000" cy="292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8434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F19898-1737-7C5E-09F1-D0DA26902E77}"/>
              </a:ext>
            </a:extLst>
          </p:cNvPr>
          <p:cNvSpPr txBox="1"/>
          <p:nvPr/>
        </p:nvSpPr>
        <p:spPr>
          <a:xfrm>
            <a:off x="638175" y="714375"/>
            <a:ext cx="110299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Among the 6 NTAs with good availability (purple on the map), everywhere besides Inwood and Melrose had comparable usage to Bed-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Stuy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Yet, their supply and demand almost always balance out</a:t>
            </a:r>
            <a:endParaRPr lang="en-US" sz="2800" b="0" dirty="0">
              <a:effectLst/>
              <a:latin typeface="+mj-lt"/>
            </a:endParaRP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A40B1989-5615-B08A-4551-AF501CB8F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635" y="1466975"/>
            <a:ext cx="1697277" cy="234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>
            <a:extLst>
              <a:ext uri="{FF2B5EF4-FFF2-40B4-BE49-F238E27FC236}">
                <a16:creationId xmlns:a16="http://schemas.microsoft.com/office/drawing/2014/main" id="{574C9BD3-DE67-300B-152D-74463B4FD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6010"/>
            <a:ext cx="12192000" cy="313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913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D2B1F-1CCE-CC1B-8DA3-6FB03F07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F8F3A-E140-4965-B2AB-0A0183AFE5FF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F19898-1737-7C5E-09F1-D0DA26902E77}"/>
              </a:ext>
            </a:extLst>
          </p:cNvPr>
          <p:cNvSpPr txBox="1"/>
          <p:nvPr/>
        </p:nvSpPr>
        <p:spPr>
          <a:xfrm>
            <a:off x="638175" y="714375"/>
            <a:ext cx="110299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These 6 NTAs in the expansion zone with moderate availability (yellow on the map) between 40 to 60% had comparable 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usage to UWS.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b="0" dirty="0">
                <a:solidFill>
                  <a:srgbClr val="000000"/>
                </a:solidFill>
                <a:effectLst/>
                <a:latin typeface="+mj-lt"/>
              </a:rPr>
              <a:t>Yet, the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ir supply and demand are much more balanced</a:t>
            </a:r>
            <a:endParaRPr lang="en-US" sz="2800" b="0" dirty="0">
              <a:effectLst/>
              <a:latin typeface="+mj-lt"/>
            </a:endParaRP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A40B1989-5615-B08A-4551-AF501CB8F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635" y="1466975"/>
            <a:ext cx="1697277" cy="234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>
            <a:extLst>
              <a:ext uri="{FF2B5EF4-FFF2-40B4-BE49-F238E27FC236}">
                <a16:creationId xmlns:a16="http://schemas.microsoft.com/office/drawing/2014/main" id="{0393AF92-2C6B-0ADD-9ABE-8E1178630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2053"/>
            <a:ext cx="12192000" cy="292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815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ividend">
  <a:themeElements>
    <a:clrScheme name="Custom 3">
      <a:dk1>
        <a:sysClr val="windowText" lastClr="000000"/>
      </a:dk1>
      <a:lt1>
        <a:sysClr val="window" lastClr="FFFFFF"/>
      </a:lt1>
      <a:dk2>
        <a:srgbClr val="000000"/>
      </a:dk2>
      <a:lt2>
        <a:srgbClr val="EAE5EB"/>
      </a:lt2>
      <a:accent1>
        <a:srgbClr val="57068C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ECAC5AD77CAF40AC668EA9680D732A" ma:contentTypeVersion="1" ma:contentTypeDescription="Create a new document." ma:contentTypeScope="" ma:versionID="b553623e6c7d2a1b6b11af399a0cc4fc">
  <xsd:schema xmlns:xsd="http://www.w3.org/2001/XMLSchema" xmlns:xs="http://www.w3.org/2001/XMLSchema" xmlns:p="http://schemas.microsoft.com/office/2006/metadata/properties" xmlns:ns3="e46aa17a-c45a-47a9-b137-95730ea95de5" targetNamespace="http://schemas.microsoft.com/office/2006/metadata/properties" ma:root="true" ma:fieldsID="e2ce1961a077cb41125fd88566bf3136" ns3:_="">
    <xsd:import namespace="e46aa17a-c45a-47a9-b137-95730ea95de5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6aa17a-c45a-47a9-b137-95730ea95de5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28FE27-E9E1-42FC-9206-CD42FA5DDB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6aa17a-c45a-47a9-b137-95730ea95d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04286F-E68B-4499-BDB7-5B8137F39F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8145AA-06FE-4503-9C4D-3324E053DB5A}">
  <ds:schemaRefs>
    <ds:schemaRef ds:uri="http://schemas.microsoft.com/office/2006/metadata/properties"/>
    <ds:schemaRef ds:uri="http://purl.org/dc/elements/1.1/"/>
    <ds:schemaRef ds:uri="e46aa17a-c45a-47a9-b137-95730ea95de5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35361</TotalTime>
  <Words>1418</Words>
  <Application>Microsoft Office PowerPoint</Application>
  <PresentationFormat>Widescreen</PresentationFormat>
  <Paragraphs>190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Gill Sans MT</vt:lpstr>
      <vt:lpstr>Symbol</vt:lpstr>
      <vt:lpstr>Wingdings 2</vt:lpstr>
      <vt:lpstr>Office Theme</vt:lpstr>
      <vt:lpstr>1_Dividend</vt:lpstr>
      <vt:lpstr>Advancing Equity from New Angles: A Multi-Dimensional Approach to Accessibility and Reliability with Citi Bike NYC Case Study</vt:lpstr>
      <vt:lpstr>Initial Findings - Practitioners</vt:lpstr>
      <vt:lpstr>Initial Review Summary</vt:lpstr>
      <vt:lpstr>Initial Findings - Academia</vt:lpstr>
      <vt:lpstr>Research Motivation</vt:lpstr>
      <vt:lpstr>Proposed Framework Overview</vt:lpstr>
      <vt:lpstr>Proposed Methodology</vt:lpstr>
      <vt:lpstr>Case Study Application Overview</vt:lpstr>
      <vt:lpstr>Other Applications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Policy Implications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Jannie Gao</dc:creator>
  <cp:lastModifiedBy>Zilin Bian</cp:lastModifiedBy>
  <cp:revision>438</cp:revision>
  <dcterms:created xsi:type="dcterms:W3CDTF">2021-03-04T20:23:23Z</dcterms:created>
  <dcterms:modified xsi:type="dcterms:W3CDTF">2024-09-20T01:36:22Z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0x01010021ECAC5AD77CAF40AC668EA9680D732A</vt:lpwstr>
  </property>
</Properties>
</file>