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0" r:id="rId3"/>
    <p:sldId id="258" r:id="rId4"/>
    <p:sldId id="259" r:id="rId5"/>
    <p:sldId id="265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B30BF-F4BB-4C77-AAA2-36D52FB9BD18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F6F12-A888-4CFB-8F5F-C86834781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0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F6F12-A888-4CFB-8F5F-C868347816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4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57068C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descr="Aerial view of New York City."/>
          <p:cNvPicPr preferRelativeResize="0"/>
          <p:nvPr/>
        </p:nvPicPr>
        <p:blipFill rotWithShape="1">
          <a:blip r:embed="rId2">
            <a:alphaModFix amt="25000"/>
          </a:blip>
          <a:srcRect t="14018" r="734" b="2235"/>
          <a:stretch/>
        </p:blipFill>
        <p:spPr>
          <a:xfrm>
            <a:off x="2" y="1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22599" y="1658591"/>
            <a:ext cx="11020800" cy="2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1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1" name="Google Shape;11;p2" descr="New York University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01" y="570596"/>
            <a:ext cx="1398900" cy="4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10133" y="4159667"/>
            <a:ext cx="6348000" cy="10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667">
                <a:solidFill>
                  <a:srgbClr val="FFFFFF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2"/>
          </p:nvPr>
        </p:nvSpPr>
        <p:spPr>
          <a:xfrm>
            <a:off x="410133" y="5526733"/>
            <a:ext cx="3248000" cy="8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979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 ExtraBold"/>
              <a:buChar char="●"/>
              <a:defRPr sz="1467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1219170" lvl="1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828754" lvl="2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2438339" lvl="3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3047924" lvl="4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3657509" lvl="5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4267093" lvl="6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4876678" lvl="7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5486263" lvl="8" indent="-423323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03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57068C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 descr=" "/>
          <p:cNvCxnSpPr/>
          <p:nvPr/>
        </p:nvCxnSpPr>
        <p:spPr>
          <a:xfrm>
            <a:off x="542891" y="3491369"/>
            <a:ext cx="695200" cy="0"/>
          </a:xfrm>
          <a:prstGeom prst="straightConnector1">
            <a:avLst/>
          </a:prstGeom>
          <a:noFill/>
          <a:ln w="76200" cap="flat" cmpd="sng">
            <a:solidFill>
              <a:srgbClr val="9A6AB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" name="Google Shape;16;p3" descr=" 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22600" y="609600"/>
            <a:ext cx="11360800" cy="24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9066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22600" y="3917367"/>
            <a:ext cx="53756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2856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15600" y="1536633"/>
            <a:ext cx="4461200" cy="42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4200"/>
              <a:buFont typeface="Montserrat Black"/>
              <a:buNone/>
              <a:defRPr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5486400" y="1567577"/>
            <a:ext cx="5590400" cy="41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22;p4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" name="Google Shape;23;p4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9982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A7B17"/>
          </p15:clr>
        </p15:guide>
        <p15:guide id="2" pos="2304">
          <p15:clr>
            <a:srgbClr val="FA7B17"/>
          </p15:clr>
        </p15:guide>
        <p15:guide id="3" orient="horz" pos="720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233200" cy="1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4200"/>
              <a:buFont typeface="Montserrat Black"/>
              <a:buNone/>
              <a:defRPr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26" name="Google Shape;26;p5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835000" y="2438400"/>
            <a:ext cx="4440400" cy="32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734900" y="2438400"/>
            <a:ext cx="4440400" cy="32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55004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23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4200"/>
              <a:buFont typeface="Montserrat Black"/>
              <a:buNone/>
              <a:defRPr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200"/>
              <a:buFont typeface="Montserrat Black"/>
              <a:buNone/>
              <a:defRPr sz="5600"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2" name="Google Shape;32;p6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2465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15600" y="568544"/>
            <a:ext cx="5744400" cy="14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3600"/>
              <a:buFont typeface="Montserrat Black"/>
              <a:buNone/>
              <a:defRPr sz="4800"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415600" y="2194973"/>
            <a:ext cx="4467200" cy="32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7" name="Google Shape;37;p7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35155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rgbClr val="F3F3F3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542900" y="600200"/>
            <a:ext cx="11106000" cy="51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6000"/>
              <a:buFont typeface="Montserrat Black"/>
              <a:buNone/>
              <a:defRPr sz="8000"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Font typeface="Montserrat Black"/>
              <a:buNone/>
              <a:defRPr sz="8000"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1" name="Google Shape;41;p8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239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 descr=" 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392500" y="1644233"/>
            <a:ext cx="54388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3600"/>
              <a:buFont typeface="Montserrat Black"/>
              <a:buNone/>
              <a:defRPr sz="4800"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392500" y="3737433"/>
            <a:ext cx="52744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6ABA"/>
              </a:buClr>
              <a:buSzPts val="1800"/>
              <a:buNone/>
              <a:defRPr>
                <a:solidFill>
                  <a:srgbClr val="9A6ABA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7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8" name="Google Shape;48;p9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1585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-page image">
  <p:cSld name="Half-page imag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070800" cy="1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4200"/>
              <a:buFont typeface="Montserrat Black"/>
              <a:buNone/>
              <a:defRPr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3666867"/>
            <a:ext cx="4622000" cy="203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lvl="0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1pPr>
            <a:lvl2pPr marL="1219170" lvl="1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marL="1828754" lvl="2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3pPr>
            <a:lvl4pPr marL="2438339" lvl="3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4pPr>
            <a:lvl5pPr marL="3047924" lvl="4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5pPr>
            <a:lvl6pPr marL="3657509" lvl="5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6pPr>
            <a:lvl7pPr marL="4267093" lvl="6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7pPr>
            <a:lvl8pPr marL="4876678" lvl="7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8pPr>
            <a:lvl9pPr marL="5486263" lvl="8" indent="-397923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Google Shape;54;p10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5749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1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1"/>
          <p:cNvSpPr txBox="1">
            <a:spLocks noGrp="1"/>
          </p:cNvSpPr>
          <p:nvPr>
            <p:ph type="title"/>
          </p:nvPr>
        </p:nvSpPr>
        <p:spPr>
          <a:xfrm>
            <a:off x="415600" y="4753260"/>
            <a:ext cx="5988400" cy="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 sz="1867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3004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2" descr=" "/>
          <p:cNvPicPr preferRelativeResize="0"/>
          <p:nvPr/>
        </p:nvPicPr>
        <p:blipFill rotWithShape="1">
          <a:blip r:embed="rId2">
            <a:alphaModFix amt="25000"/>
          </a:blip>
          <a:srcRect t="14018" r="734" b="2235"/>
          <a:stretch/>
        </p:blipFill>
        <p:spPr>
          <a:xfrm>
            <a:off x="2" y="1"/>
            <a:ext cx="1219199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468167" y="1248600"/>
            <a:ext cx="9263200" cy="4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2"/>
          <p:cNvSpPr txBox="1"/>
          <p:nvPr/>
        </p:nvSpPr>
        <p:spPr>
          <a:xfrm>
            <a:off x="5751600" y="521400"/>
            <a:ext cx="696400" cy="9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rgbClr val="9A6ABA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“</a:t>
            </a:r>
            <a:endParaRPr sz="5600">
              <a:solidFill>
                <a:srgbClr val="9A6ABA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64" name="Google Shape;64;p12"/>
          <p:cNvCxnSpPr/>
          <p:nvPr/>
        </p:nvCxnSpPr>
        <p:spPr>
          <a:xfrm>
            <a:off x="5752191" y="5640441"/>
            <a:ext cx="695200" cy="0"/>
          </a:xfrm>
          <a:prstGeom prst="straightConnector1">
            <a:avLst/>
          </a:prstGeom>
          <a:noFill/>
          <a:ln w="76200" cap="flat" cmpd="sng">
            <a:solidFill>
              <a:srgbClr val="9A6AB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2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77359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 hasCustomPrompt="1"/>
          </p:nvPr>
        </p:nvSpPr>
        <p:spPr>
          <a:xfrm>
            <a:off x="415600" y="543600"/>
            <a:ext cx="11360800" cy="25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15000"/>
              <a:buFont typeface="Montserrat Black"/>
              <a:buNone/>
              <a:defRPr sz="20000">
                <a:solidFill>
                  <a:srgbClr val="57068C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3300900" y="4480483"/>
            <a:ext cx="5590400" cy="9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9" name="Google Shape;69;p13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2"/>
          </p:nvPr>
        </p:nvSpPr>
        <p:spPr>
          <a:xfrm>
            <a:off x="542900" y="3383733"/>
            <a:ext cx="11105600" cy="9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733">
                <a:solidFill>
                  <a:srgbClr val="9A6ABA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0386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folio" type="blank">
  <p:cSld name="Blank with folio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 descr=" 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901" y="6052161"/>
            <a:ext cx="1034769" cy="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6159900" y="6022967"/>
            <a:ext cx="5590400" cy="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33" b="1">
                <a:solidFill>
                  <a:srgbClr val="57068C"/>
                </a:solidFill>
                <a:latin typeface="Montserrat"/>
                <a:ea typeface="Montserrat"/>
                <a:cs typeface="Montserrat"/>
                <a:sym typeface="Montserrat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>
              <a:solidFill>
                <a:srgbClr val="57068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42426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8594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0BC9-F232-D835-A8F2-D252EB8F2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82A00-B800-4732-DE70-1659F9492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36D13-A4EF-9CA9-BCC7-C9195F3EB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B37-D850-4F40-89C6-4291ADF6C8C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D580B-B81E-ABF0-CA33-D1AF5BE87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77BDE-7B0C-01F6-C5C7-9304FAC3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DFDF-241E-47AD-88A0-EB32F15A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3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23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4200"/>
              <a:buFont typeface="Montserrat ExtraBold"/>
              <a:buNone/>
              <a:defRPr sz="4200">
                <a:solidFill>
                  <a:srgbClr val="57068C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233200" cy="41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1800"/>
              <a:buFont typeface="Montserrat"/>
              <a:buChar char="●"/>
              <a:defRPr sz="18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○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■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●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○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■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●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7068C"/>
              </a:buClr>
              <a:buSzPts val="1400"/>
              <a:buFont typeface="Montserrat"/>
              <a:buChar char="○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7068C"/>
              </a:buClr>
              <a:buSzPts val="1400"/>
              <a:buFont typeface="Montserrat"/>
              <a:buChar char="■"/>
              <a:defRPr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43980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56">
          <p15:clr>
            <a:srgbClr val="EA4335"/>
          </p15:clr>
        </p15:guide>
        <p15:guide id="2" orient="horz" pos="3025">
          <p15:clr>
            <a:srgbClr val="EA4335"/>
          </p15:clr>
        </p15:guide>
        <p15:guide id="3" pos="5503">
          <p15:clr>
            <a:srgbClr val="EA4335"/>
          </p15:clr>
        </p15:guide>
        <p15:guide id="4" orient="horz" pos="269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svg"/><Relationship Id="rId21" Type="http://schemas.openxmlformats.org/officeDocument/2006/relationships/image" Target="../media/image24.sv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svg"/><Relationship Id="rId50" Type="http://schemas.openxmlformats.org/officeDocument/2006/relationships/image" Target="../media/image53.pn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9" Type="http://schemas.openxmlformats.org/officeDocument/2006/relationships/image" Target="../media/image32.svg"/><Relationship Id="rId11" Type="http://schemas.openxmlformats.org/officeDocument/2006/relationships/image" Target="../media/image14.sv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svg"/><Relationship Id="rId40" Type="http://schemas.openxmlformats.org/officeDocument/2006/relationships/image" Target="../media/image43.png"/><Relationship Id="rId45" Type="http://schemas.openxmlformats.org/officeDocument/2006/relationships/image" Target="../media/image48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31" Type="http://schemas.openxmlformats.org/officeDocument/2006/relationships/image" Target="../media/image34.svg"/><Relationship Id="rId44" Type="http://schemas.openxmlformats.org/officeDocument/2006/relationships/image" Target="../media/image47.png"/><Relationship Id="rId52" Type="http://schemas.openxmlformats.org/officeDocument/2006/relationships/image" Target="../media/image55.jpe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svg"/><Relationship Id="rId30" Type="http://schemas.openxmlformats.org/officeDocument/2006/relationships/image" Target="../media/image33.png"/><Relationship Id="rId35" Type="http://schemas.openxmlformats.org/officeDocument/2006/relationships/image" Target="../media/image38.svg"/><Relationship Id="rId43" Type="http://schemas.openxmlformats.org/officeDocument/2006/relationships/image" Target="../media/image46.svg"/><Relationship Id="rId48" Type="http://schemas.openxmlformats.org/officeDocument/2006/relationships/image" Target="../media/image51.png"/><Relationship Id="rId8" Type="http://schemas.openxmlformats.org/officeDocument/2006/relationships/image" Target="../media/image11.png"/><Relationship Id="rId51" Type="http://schemas.openxmlformats.org/officeDocument/2006/relationships/image" Target="../media/image54.svg"/><Relationship Id="rId3" Type="http://schemas.openxmlformats.org/officeDocument/2006/relationships/image" Target="../media/image6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5" Type="http://schemas.openxmlformats.org/officeDocument/2006/relationships/image" Target="../media/image28.svg"/><Relationship Id="rId33" Type="http://schemas.openxmlformats.org/officeDocument/2006/relationships/image" Target="../media/image36.sv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20" Type="http://schemas.openxmlformats.org/officeDocument/2006/relationships/image" Target="../media/image23.png"/><Relationship Id="rId41" Type="http://schemas.openxmlformats.org/officeDocument/2006/relationships/image" Target="../media/image44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D33E-4839-EF74-707F-97D5AB275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936" y="1122363"/>
            <a:ext cx="9406128" cy="2387600"/>
          </a:xfrm>
        </p:spPr>
        <p:txBody>
          <a:bodyPr/>
          <a:lstStyle/>
          <a:p>
            <a:r>
              <a:rPr lang="en-US" sz="2800" dirty="0"/>
              <a:t>Synthesizing New York State Population</a:t>
            </a:r>
            <a:br>
              <a:rPr lang="en-US" sz="2800" dirty="0"/>
            </a:br>
            <a:br>
              <a:rPr lang="en-US" sz="2000" dirty="0"/>
            </a:br>
            <a:r>
              <a:rPr lang="en-US" sz="2000" i="1" dirty="0"/>
              <a:t>A Population Synthesis</a:t>
            </a:r>
            <a:br>
              <a:rPr lang="en-US" sz="2000" i="1" dirty="0"/>
            </a:br>
            <a:r>
              <a:rPr lang="en-US" sz="2000" i="1" dirty="0"/>
              <a:t>Model Combining Statistical and Generative Models for Consistent</a:t>
            </a:r>
            <a:br>
              <a:rPr lang="en-US" sz="2000" i="1" dirty="0"/>
            </a:br>
            <a:r>
              <a:rPr lang="en-US" sz="2000" i="1" dirty="0"/>
              <a:t>and Diverse Household and Personal Attribute Association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B87AB-4F62-0F36-155E-9C852D26F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143000"/>
          </a:xfrm>
        </p:spPr>
        <p:txBody>
          <a:bodyPr/>
          <a:lstStyle/>
          <a:p>
            <a:r>
              <a:rPr lang="en-US" sz="1400" dirty="0"/>
              <a:t>Hai Yang, </a:t>
            </a:r>
            <a:r>
              <a:rPr lang="en-US" sz="1400" dirty="0" err="1"/>
              <a:t>Hongying</a:t>
            </a:r>
            <a:r>
              <a:rPr lang="en-US" sz="1400" dirty="0"/>
              <a:t> Wu, </a:t>
            </a:r>
            <a:r>
              <a:rPr lang="en-US" sz="1400" dirty="0" err="1"/>
              <a:t>Linfei</a:t>
            </a:r>
            <a:r>
              <a:rPr lang="en-US" sz="1400" dirty="0"/>
              <a:t> Yuan, </a:t>
            </a:r>
            <a:r>
              <a:rPr lang="en-US" sz="1400" dirty="0" err="1"/>
              <a:t>Xiyuan</a:t>
            </a:r>
            <a:r>
              <a:rPr lang="en-US" sz="1400" dirty="0"/>
              <a:t> Ren. Joseph Y. J. Chow, </a:t>
            </a:r>
            <a:r>
              <a:rPr lang="en-US" sz="1400" dirty="0" err="1"/>
              <a:t>Jinqin</a:t>
            </a:r>
            <a:r>
              <a:rPr lang="en-US" sz="1400" dirty="0"/>
              <a:t> Gao, </a:t>
            </a:r>
            <a:r>
              <a:rPr lang="en-US" sz="1400" dirty="0" err="1"/>
              <a:t>Kaan</a:t>
            </a:r>
            <a:r>
              <a:rPr lang="en-US" sz="1400" dirty="0"/>
              <a:t> </a:t>
            </a:r>
            <a:r>
              <a:rPr lang="en-US" sz="1400" dirty="0" err="1"/>
              <a:t>Ozbay</a:t>
            </a:r>
            <a:endParaRPr lang="en-US" sz="1400" dirty="0"/>
          </a:p>
          <a:p>
            <a:r>
              <a:rPr lang="en-US" sz="1400" dirty="0"/>
              <a:t>C2SMARTER Center</a:t>
            </a:r>
          </a:p>
          <a:p>
            <a:r>
              <a:rPr lang="en-US" sz="1400" dirty="0"/>
              <a:t>New York University Tandon School of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00EF2-474E-9B4C-0531-73B5BE273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54"/>
            <a:ext cx="4123765" cy="109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3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34398-F971-1C2C-8A58-AD3D2A068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00E20-5A9F-1271-BC15-479CF74C6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286256"/>
            <a:ext cx="7951160" cy="4483608"/>
          </a:xfrm>
        </p:spPr>
        <p:txBody>
          <a:bodyPr/>
          <a:lstStyle/>
          <a:p>
            <a:pPr marL="203195" indent="0">
              <a:buNone/>
            </a:pPr>
            <a:r>
              <a:rPr lang="en-US" b="1" dirty="0"/>
              <a:t>What is a synthetic population?</a:t>
            </a:r>
            <a:endParaRPr lang="en-US" sz="1400" dirty="0"/>
          </a:p>
          <a:p>
            <a:pPr marL="612648" indent="-375895">
              <a:spcBef>
                <a:spcPts val="600"/>
              </a:spcBef>
              <a:buSzPct val="75000"/>
            </a:pPr>
            <a:r>
              <a:rPr lang="en-US" dirty="0"/>
              <a:t>A </a:t>
            </a:r>
            <a:r>
              <a:rPr lang="en-US" b="1" dirty="0"/>
              <a:t>synthesized dataset</a:t>
            </a:r>
            <a:r>
              <a:rPr lang="en-US" dirty="0"/>
              <a:t> that mimics the characteristics of a real population.</a:t>
            </a:r>
          </a:p>
          <a:p>
            <a:pPr marL="612648" indent="-375895">
              <a:spcBef>
                <a:spcPts val="600"/>
              </a:spcBef>
              <a:buSzPct val="75000"/>
            </a:pPr>
            <a:r>
              <a:rPr lang="en-US" dirty="0"/>
              <a:t>Created by expanding a small sample of individuals or households to match the demographic distribution of a larger population.</a:t>
            </a:r>
          </a:p>
          <a:p>
            <a:pPr marL="612648" indent="-375895">
              <a:spcBef>
                <a:spcPts val="600"/>
              </a:spcBef>
              <a:buSzPct val="75000"/>
            </a:pPr>
            <a:r>
              <a:rPr lang="en-US" dirty="0"/>
              <a:t>Synthetic populations are used when </a:t>
            </a:r>
            <a:r>
              <a:rPr lang="en-US" b="1" dirty="0"/>
              <a:t>privacy concerns</a:t>
            </a:r>
            <a:r>
              <a:rPr lang="en-US" dirty="0"/>
              <a:t> prevent full access to actual data.</a:t>
            </a:r>
          </a:p>
          <a:p>
            <a:pPr marL="203195" indent="0">
              <a:spcBef>
                <a:spcPts val="600"/>
              </a:spcBef>
              <a:buNone/>
            </a:pPr>
            <a:r>
              <a:rPr lang="en-US" b="1" dirty="0"/>
              <a:t>Why synthetic populations are important?</a:t>
            </a:r>
          </a:p>
          <a:p>
            <a:pPr marL="612648" indent="-375895">
              <a:spcBef>
                <a:spcPts val="600"/>
              </a:spcBef>
            </a:pPr>
            <a:r>
              <a:rPr lang="en-US" dirty="0"/>
              <a:t>Key for urban planning, transportation studies, and equity analysis.</a:t>
            </a:r>
          </a:p>
          <a:p>
            <a:pPr marL="612648" indent="-375895">
              <a:spcBef>
                <a:spcPts val="600"/>
              </a:spcBef>
            </a:pPr>
            <a:r>
              <a:rPr lang="en-US" dirty="0"/>
              <a:t>Provides detailed demographic data, compensating for limited real-world datasets.</a:t>
            </a:r>
          </a:p>
          <a:p>
            <a:pPr marL="612648" indent="-375895">
              <a:spcBef>
                <a:spcPts val="600"/>
              </a:spcBef>
            </a:pPr>
            <a:r>
              <a:rPr lang="en-US" dirty="0"/>
              <a:t>Supports agent-based models and policy evaluations with granular details.</a:t>
            </a:r>
          </a:p>
          <a:p>
            <a:endParaRPr lang="en-US" dirty="0"/>
          </a:p>
        </p:txBody>
      </p:sp>
      <p:pic>
        <p:nvPicPr>
          <p:cNvPr id="5" name="Graphic 4" descr="Group of people outline">
            <a:extLst>
              <a:ext uri="{FF2B5EF4-FFF2-40B4-BE49-F238E27FC236}">
                <a16:creationId xmlns:a16="http://schemas.microsoft.com/office/drawing/2014/main" id="{A0272053-4067-BAE3-F504-70D069D7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74" y="2011680"/>
            <a:ext cx="914400" cy="914400"/>
          </a:xfrm>
          <a:prstGeom prst="rect">
            <a:avLst/>
          </a:prstGeom>
        </p:spPr>
      </p:pic>
      <p:pic>
        <p:nvPicPr>
          <p:cNvPr id="6" name="Graphic 5" descr="Group of people with solid fill">
            <a:extLst>
              <a:ext uri="{FF2B5EF4-FFF2-40B4-BE49-F238E27FC236}">
                <a16:creationId xmlns:a16="http://schemas.microsoft.com/office/drawing/2014/main" id="{7CD5F95A-A0F5-0EE5-2909-4AD67383E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542" y="1767840"/>
            <a:ext cx="1402080" cy="1402080"/>
          </a:xfrm>
          <a:prstGeom prst="rect">
            <a:avLst/>
          </a:prstGeom>
        </p:spPr>
      </p:pic>
      <p:pic>
        <p:nvPicPr>
          <p:cNvPr id="7" name="Graphic 6" descr="Arrow Right with solid fill">
            <a:extLst>
              <a:ext uri="{FF2B5EF4-FFF2-40B4-BE49-F238E27FC236}">
                <a16:creationId xmlns:a16="http://schemas.microsoft.com/office/drawing/2014/main" id="{02A78266-CD5E-2BEC-EA48-9B0F77FBC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1463" y="2137948"/>
            <a:ext cx="650971" cy="65097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292D6E8-83ED-B309-E874-8446F9799954}"/>
              </a:ext>
            </a:extLst>
          </p:cNvPr>
          <p:cNvGrpSpPr/>
          <p:nvPr/>
        </p:nvGrpSpPr>
        <p:grpSpPr>
          <a:xfrm>
            <a:off x="8545630" y="4244256"/>
            <a:ext cx="2451441" cy="1402080"/>
            <a:chOff x="6798168" y="3587653"/>
            <a:chExt cx="4902896" cy="2987710"/>
          </a:xfrm>
        </p:grpSpPr>
        <p:pic>
          <p:nvPicPr>
            <p:cNvPr id="9" name="Graphic 8" descr="Family with boy outline">
              <a:extLst>
                <a:ext uri="{FF2B5EF4-FFF2-40B4-BE49-F238E27FC236}">
                  <a16:creationId xmlns:a16="http://schemas.microsoft.com/office/drawing/2014/main" id="{AC3DA3BD-7816-3998-4D92-4871329AF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050092" y="4782207"/>
              <a:ext cx="650972" cy="650972"/>
            </a:xfrm>
            <a:prstGeom prst="rect">
              <a:avLst/>
            </a:prstGeom>
          </p:spPr>
        </p:pic>
        <p:pic>
          <p:nvPicPr>
            <p:cNvPr id="10" name="Graphic 9" descr="Family with boy with solid fill">
              <a:extLst>
                <a:ext uri="{FF2B5EF4-FFF2-40B4-BE49-F238E27FC236}">
                  <a16:creationId xmlns:a16="http://schemas.microsoft.com/office/drawing/2014/main" id="{953FC274-0085-61A0-02AB-21FA35CD7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931595" y="3587653"/>
              <a:ext cx="650972" cy="650972"/>
            </a:xfrm>
            <a:prstGeom prst="rect">
              <a:avLst/>
            </a:prstGeom>
          </p:spPr>
        </p:pic>
        <p:pic>
          <p:nvPicPr>
            <p:cNvPr id="11" name="Graphic 10" descr="Woman with kid outline">
              <a:extLst>
                <a:ext uri="{FF2B5EF4-FFF2-40B4-BE49-F238E27FC236}">
                  <a16:creationId xmlns:a16="http://schemas.microsoft.com/office/drawing/2014/main" id="{4EDCAA66-5382-06E0-6D0A-EC1D563EB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98168" y="4193118"/>
              <a:ext cx="650972" cy="650972"/>
            </a:xfrm>
            <a:prstGeom prst="rect">
              <a:avLst/>
            </a:prstGeom>
          </p:spPr>
        </p:pic>
        <p:pic>
          <p:nvPicPr>
            <p:cNvPr id="12" name="Graphic 11" descr="Woman with kid with solid fill">
              <a:extLst>
                <a:ext uri="{FF2B5EF4-FFF2-40B4-BE49-F238E27FC236}">
                  <a16:creationId xmlns:a16="http://schemas.microsoft.com/office/drawing/2014/main" id="{708CB34C-52E7-F4D7-EAA0-C9AD7C8D3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923203" y="3721003"/>
              <a:ext cx="650972" cy="650972"/>
            </a:xfrm>
            <a:prstGeom prst="rect">
              <a:avLst/>
            </a:prstGeom>
          </p:spPr>
        </p:pic>
        <p:pic>
          <p:nvPicPr>
            <p:cNvPr id="13" name="Graphic 12" descr="Family with girl with solid fill">
              <a:extLst>
                <a:ext uri="{FF2B5EF4-FFF2-40B4-BE49-F238E27FC236}">
                  <a16:creationId xmlns:a16="http://schemas.microsoft.com/office/drawing/2014/main" id="{CFABD07B-D86E-DF86-D23C-0BCEE4E0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941910" y="5706539"/>
              <a:ext cx="650972" cy="650972"/>
            </a:xfrm>
            <a:prstGeom prst="rect">
              <a:avLst/>
            </a:prstGeom>
          </p:spPr>
        </p:pic>
        <p:pic>
          <p:nvPicPr>
            <p:cNvPr id="14" name="Graphic 13" descr="Family with girl outline">
              <a:extLst>
                <a:ext uri="{FF2B5EF4-FFF2-40B4-BE49-F238E27FC236}">
                  <a16:creationId xmlns:a16="http://schemas.microsoft.com/office/drawing/2014/main" id="{1230AA7C-6D03-EB15-1A9B-4805E6635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004582" y="5924391"/>
              <a:ext cx="650972" cy="650972"/>
            </a:xfrm>
            <a:prstGeom prst="rect">
              <a:avLst/>
            </a:prstGeom>
          </p:spPr>
        </p:pic>
        <p:pic>
          <p:nvPicPr>
            <p:cNvPr id="15" name="Graphic 14" descr="Man with kid outline">
              <a:extLst>
                <a:ext uri="{FF2B5EF4-FFF2-40B4-BE49-F238E27FC236}">
                  <a16:creationId xmlns:a16="http://schemas.microsoft.com/office/drawing/2014/main" id="{88EE08A9-F44A-438B-D95F-991522F7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429928" y="4238625"/>
              <a:ext cx="650972" cy="650972"/>
            </a:xfrm>
            <a:prstGeom prst="rect">
              <a:avLst/>
            </a:prstGeom>
          </p:spPr>
        </p:pic>
        <p:pic>
          <p:nvPicPr>
            <p:cNvPr id="16" name="Graphic 15" descr="Man with kid with solid fill">
              <a:extLst>
                <a:ext uri="{FF2B5EF4-FFF2-40B4-BE49-F238E27FC236}">
                  <a16:creationId xmlns:a16="http://schemas.microsoft.com/office/drawing/2014/main" id="{17843A61-2F9A-C6D2-8261-34653EBC4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125717" y="3796606"/>
              <a:ext cx="650972" cy="650972"/>
            </a:xfrm>
            <a:prstGeom prst="rect">
              <a:avLst/>
            </a:prstGeom>
          </p:spPr>
        </p:pic>
        <p:pic>
          <p:nvPicPr>
            <p:cNvPr id="17" name="Graphic 16" descr="Woman with baby outline">
              <a:extLst>
                <a:ext uri="{FF2B5EF4-FFF2-40B4-BE49-F238E27FC236}">
                  <a16:creationId xmlns:a16="http://schemas.microsoft.com/office/drawing/2014/main" id="{F9191BE5-006E-F4D2-B4CC-770E8506B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989253" y="4874191"/>
              <a:ext cx="650972" cy="650972"/>
            </a:xfrm>
            <a:prstGeom prst="rect">
              <a:avLst/>
            </a:prstGeom>
          </p:spPr>
        </p:pic>
        <p:pic>
          <p:nvPicPr>
            <p:cNvPr id="18" name="Graphic 17" descr="Woman with baby with solid fill">
              <a:extLst>
                <a:ext uri="{FF2B5EF4-FFF2-40B4-BE49-F238E27FC236}">
                  <a16:creationId xmlns:a16="http://schemas.microsoft.com/office/drawing/2014/main" id="{15C6B12B-CC85-6C2D-F79E-6C0633290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373554" y="4109742"/>
              <a:ext cx="650972" cy="650972"/>
            </a:xfrm>
            <a:prstGeom prst="rect">
              <a:avLst/>
            </a:prstGeom>
          </p:spPr>
        </p:pic>
        <p:pic>
          <p:nvPicPr>
            <p:cNvPr id="19" name="Graphic 18" descr="Family with two children with solid fill">
              <a:extLst>
                <a:ext uri="{FF2B5EF4-FFF2-40B4-BE49-F238E27FC236}">
                  <a16:creationId xmlns:a16="http://schemas.microsoft.com/office/drawing/2014/main" id="{176DC616-83B0-E894-4429-D4426B33A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616918" y="3968617"/>
              <a:ext cx="650972" cy="650972"/>
            </a:xfrm>
            <a:prstGeom prst="rect">
              <a:avLst/>
            </a:prstGeom>
          </p:spPr>
        </p:pic>
        <p:pic>
          <p:nvPicPr>
            <p:cNvPr id="20" name="Graphic 19" descr="Mom with stroller with solid fill">
              <a:extLst>
                <a:ext uri="{FF2B5EF4-FFF2-40B4-BE49-F238E27FC236}">
                  <a16:creationId xmlns:a16="http://schemas.microsoft.com/office/drawing/2014/main" id="{E48923BE-A446-4EB5-B52D-DE4209A5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7581296" y="4752430"/>
              <a:ext cx="650972" cy="650972"/>
            </a:xfrm>
            <a:prstGeom prst="rect">
              <a:avLst/>
            </a:prstGeom>
          </p:spPr>
        </p:pic>
        <p:pic>
          <p:nvPicPr>
            <p:cNvPr id="21" name="Graphic 20" descr="Mom with stroller outline">
              <a:extLst>
                <a:ext uri="{FF2B5EF4-FFF2-40B4-BE49-F238E27FC236}">
                  <a16:creationId xmlns:a16="http://schemas.microsoft.com/office/drawing/2014/main" id="{0F219287-5F9C-2BEB-F162-70488C217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7623250" y="5449992"/>
              <a:ext cx="650972" cy="650972"/>
            </a:xfrm>
            <a:prstGeom prst="rect">
              <a:avLst/>
            </a:prstGeom>
          </p:spPr>
        </p:pic>
        <p:pic>
          <p:nvPicPr>
            <p:cNvPr id="22" name="Graphic 21" descr="Family with two children outline">
              <a:extLst>
                <a:ext uri="{FF2B5EF4-FFF2-40B4-BE49-F238E27FC236}">
                  <a16:creationId xmlns:a16="http://schemas.microsoft.com/office/drawing/2014/main" id="{6E9B2A49-3D99-A17E-CC1A-39068E849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8880459" y="4246606"/>
              <a:ext cx="650972" cy="650972"/>
            </a:xfrm>
            <a:prstGeom prst="rect">
              <a:avLst/>
            </a:prstGeom>
          </p:spPr>
        </p:pic>
        <p:pic>
          <p:nvPicPr>
            <p:cNvPr id="23" name="Graphic 22" descr="Man and woman with solid fill">
              <a:extLst>
                <a:ext uri="{FF2B5EF4-FFF2-40B4-BE49-F238E27FC236}">
                  <a16:creationId xmlns:a16="http://schemas.microsoft.com/office/drawing/2014/main" id="{444951BC-6B98-9CE4-7904-4690617D6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8229487" y="5223064"/>
              <a:ext cx="650972" cy="650972"/>
            </a:xfrm>
            <a:prstGeom prst="rect">
              <a:avLst/>
            </a:prstGeom>
          </p:spPr>
        </p:pic>
        <p:pic>
          <p:nvPicPr>
            <p:cNvPr id="24" name="Graphic 23" descr="Man with baby outline">
              <a:extLst>
                <a:ext uri="{FF2B5EF4-FFF2-40B4-BE49-F238E27FC236}">
                  <a16:creationId xmlns:a16="http://schemas.microsoft.com/office/drawing/2014/main" id="{B48A861E-CC9B-5735-F9CE-6FF2B2009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0368760" y="5295602"/>
              <a:ext cx="650972" cy="650972"/>
            </a:xfrm>
            <a:prstGeom prst="rect">
              <a:avLst/>
            </a:prstGeom>
          </p:spPr>
        </p:pic>
        <p:pic>
          <p:nvPicPr>
            <p:cNvPr id="25" name="Graphic 24" descr="Two women with solid fill">
              <a:extLst>
                <a:ext uri="{FF2B5EF4-FFF2-40B4-BE49-F238E27FC236}">
                  <a16:creationId xmlns:a16="http://schemas.microsoft.com/office/drawing/2014/main" id="{AFCDBB2D-603D-F0E8-965D-0796E36F8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8396782" y="5874036"/>
              <a:ext cx="650972" cy="650972"/>
            </a:xfrm>
            <a:prstGeom prst="rect">
              <a:avLst/>
            </a:prstGeom>
          </p:spPr>
        </p:pic>
        <p:pic>
          <p:nvPicPr>
            <p:cNvPr id="26" name="Graphic 25" descr="Two Men outline">
              <a:extLst>
                <a:ext uri="{FF2B5EF4-FFF2-40B4-BE49-F238E27FC236}">
                  <a16:creationId xmlns:a16="http://schemas.microsoft.com/office/drawing/2014/main" id="{78D21566-7848-C5A6-075F-5F273689C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9667353" y="5199677"/>
              <a:ext cx="650972" cy="650972"/>
            </a:xfrm>
            <a:prstGeom prst="rect">
              <a:avLst/>
            </a:prstGeom>
          </p:spPr>
        </p:pic>
        <p:pic>
          <p:nvPicPr>
            <p:cNvPr id="27" name="Graphic 26" descr="Man and woman outline">
              <a:extLst>
                <a:ext uri="{FF2B5EF4-FFF2-40B4-BE49-F238E27FC236}">
                  <a16:creationId xmlns:a16="http://schemas.microsoft.com/office/drawing/2014/main" id="{4C65390B-819F-AC1C-E71B-643F70373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9115502" y="5704293"/>
              <a:ext cx="650972" cy="650972"/>
            </a:xfrm>
            <a:prstGeom prst="rect">
              <a:avLst/>
            </a:prstGeom>
          </p:spPr>
        </p:pic>
        <p:pic>
          <p:nvPicPr>
            <p:cNvPr id="28" name="Graphic 27" descr="Two women outline">
              <a:extLst>
                <a:ext uri="{FF2B5EF4-FFF2-40B4-BE49-F238E27FC236}">
                  <a16:creationId xmlns:a16="http://schemas.microsoft.com/office/drawing/2014/main" id="{E69B2348-7F13-DE07-AFDE-C5747B4AF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8122129" y="4447578"/>
              <a:ext cx="650972" cy="650972"/>
            </a:xfrm>
            <a:prstGeom prst="rect">
              <a:avLst/>
            </a:prstGeom>
          </p:spPr>
        </p:pic>
        <p:pic>
          <p:nvPicPr>
            <p:cNvPr id="29" name="Graphic 28" descr="Man with baby with solid fill">
              <a:extLst>
                <a:ext uri="{FF2B5EF4-FFF2-40B4-BE49-F238E27FC236}">
                  <a16:creationId xmlns:a16="http://schemas.microsoft.com/office/drawing/2014/main" id="{9F17B00C-F4AF-E836-FFD3-08DF24C61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8965946" y="4897578"/>
              <a:ext cx="650972" cy="650972"/>
            </a:xfrm>
            <a:prstGeom prst="rect">
              <a:avLst/>
            </a:prstGeom>
          </p:spPr>
        </p:pic>
        <p:pic>
          <p:nvPicPr>
            <p:cNvPr id="30" name="Graphic 29" descr="Two Men with solid fill">
              <a:extLst>
                <a:ext uri="{FF2B5EF4-FFF2-40B4-BE49-F238E27FC236}">
                  <a16:creationId xmlns:a16="http://schemas.microsoft.com/office/drawing/2014/main" id="{1514F3D0-5953-4AB3-CCDF-4A2236336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9809764" y="4496308"/>
              <a:ext cx="650972" cy="650972"/>
            </a:xfrm>
            <a:prstGeom prst="rect">
              <a:avLst/>
            </a:prstGeom>
          </p:spPr>
        </p:pic>
      </p:grpSp>
      <p:pic>
        <p:nvPicPr>
          <p:cNvPr id="31" name="Picture 2" descr="Data Analysis Colored Icon In Powerpoint Pptx Png And ...">
            <a:extLst>
              <a:ext uri="{FF2B5EF4-FFF2-40B4-BE49-F238E27FC236}">
                <a16:creationId xmlns:a16="http://schemas.microsoft.com/office/drawing/2014/main" id="{6AF1E098-CDE9-0BBE-EE6C-54749ECA9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4" t="14757" r="23220"/>
          <a:stretch/>
        </p:blipFill>
        <p:spPr bwMode="auto">
          <a:xfrm>
            <a:off x="10956905" y="4150765"/>
            <a:ext cx="812097" cy="71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435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B3155-78BE-3516-6A67-FEC5F358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741657"/>
          </a:xfrm>
        </p:spPr>
        <p:txBody>
          <a:bodyPr/>
          <a:lstStyle/>
          <a:p>
            <a:pPr marL="203195" indent="0">
              <a:buNone/>
            </a:pPr>
            <a:r>
              <a:rPr lang="en-US" b="1" dirty="0"/>
              <a:t>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92E2C-B7A2-83F5-CC49-EA8ED7E66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335024"/>
            <a:ext cx="11499032" cy="4636008"/>
          </a:xfrm>
        </p:spPr>
        <p:txBody>
          <a:bodyPr/>
          <a:lstStyle/>
          <a:p>
            <a:pPr marL="203195" indent="0">
              <a:buNone/>
            </a:pPr>
            <a:r>
              <a:rPr lang="en-US" b="1" dirty="0"/>
              <a:t>Out-of-sample Limitation (traditional methods)</a:t>
            </a:r>
          </a:p>
          <a:p>
            <a:r>
              <a:rPr lang="en-US" dirty="0"/>
              <a:t>Traditional methods (e.g., iterative proportional fitting (IPF)) replicate input samples to match marginal distributions, assuming the input sample represents the entire population</a:t>
            </a:r>
          </a:p>
          <a:p>
            <a:r>
              <a:rPr lang="en-US" dirty="0"/>
              <a:t>Cannot generate out-of-sample observations, restricting their ability to reflect real-world diversity.</a:t>
            </a:r>
          </a:p>
          <a:p>
            <a:pPr marL="203195" indent="0">
              <a:buNone/>
            </a:pPr>
            <a:endParaRPr lang="en-US" sz="600" b="1" dirty="0"/>
          </a:p>
          <a:p>
            <a:pPr marL="203195" indent="0">
              <a:buNone/>
            </a:pPr>
            <a:r>
              <a:rPr lang="en-US" b="1" dirty="0"/>
              <a:t>Curse of Dimensionality (traditional methods)</a:t>
            </a:r>
          </a:p>
          <a:p>
            <a:r>
              <a:rPr lang="en-US" dirty="0"/>
              <a:t>High-dimensional data makes the multivariate distribution overly complex </a:t>
            </a:r>
          </a:p>
          <a:p>
            <a:r>
              <a:rPr lang="en-US" dirty="0"/>
              <a:t>Requires high computational effort, sometimes impossible</a:t>
            </a:r>
          </a:p>
          <a:p>
            <a:pPr marL="203195" indent="0">
              <a:buNone/>
            </a:pPr>
            <a:endParaRPr lang="en-US" sz="600" b="1" dirty="0"/>
          </a:p>
          <a:p>
            <a:pPr marL="203195" indent="0">
              <a:buNone/>
            </a:pPr>
            <a:r>
              <a:rPr lang="en-US" b="1" dirty="0"/>
              <a:t>Overfitting and Prone-to-Bias (machine learning methods)</a:t>
            </a:r>
            <a:endParaRPr lang="en-US" dirty="0"/>
          </a:p>
          <a:p>
            <a:r>
              <a:rPr lang="en-US" dirty="0"/>
              <a:t>Less control over the generation process</a:t>
            </a:r>
          </a:p>
          <a:p>
            <a:r>
              <a:rPr lang="en-US" dirty="0"/>
              <a:t>Could magnify the existing bias in the sample</a:t>
            </a:r>
          </a:p>
          <a:p>
            <a:pPr marL="203195" indent="0">
              <a:buNone/>
            </a:pPr>
            <a:endParaRPr lang="en-US" sz="600" dirty="0"/>
          </a:p>
          <a:p>
            <a:pPr marL="203195" indent="0">
              <a:buNone/>
            </a:pPr>
            <a:r>
              <a:rPr lang="en-US" b="1" dirty="0"/>
              <a:t>Missing intra-household associations (traditional &amp; machine learning methods)</a:t>
            </a:r>
          </a:p>
          <a:p>
            <a:r>
              <a:rPr lang="en-US" dirty="0"/>
              <a:t>Existing methods do not accurately reconstruct relationships between household members</a:t>
            </a:r>
          </a:p>
          <a:p>
            <a:r>
              <a:rPr lang="en-US" dirty="0"/>
              <a:t>Less diverse households (traditional methods) or impossible households (machine learning methods)</a:t>
            </a:r>
          </a:p>
        </p:txBody>
      </p:sp>
    </p:spTree>
    <p:extLst>
      <p:ext uri="{BB962C8B-B14F-4D97-AF65-F5344CB8AC3E}">
        <p14:creationId xmlns:p14="http://schemas.microsoft.com/office/powerpoint/2010/main" val="345695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EA435-5822-4E32-D701-62E0D6DAB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4A6F-4C9B-5079-FB6B-BF8AF32A7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908048"/>
            <a:ext cx="11311128" cy="3262800"/>
          </a:xfrm>
        </p:spPr>
        <p:txBody>
          <a:bodyPr/>
          <a:lstStyle/>
          <a:p>
            <a:r>
              <a:rPr lang="en-US" sz="1800" dirty="0"/>
              <a:t>Develop a </a:t>
            </a:r>
            <a:r>
              <a:rPr lang="en-US" sz="1800" b="1" dirty="0"/>
              <a:t>scalable framework </a:t>
            </a:r>
            <a:r>
              <a:rPr lang="en-US" sz="1800" dirty="0"/>
              <a:t>for synthetic population generation.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dirty="0"/>
              <a:t>Combine </a:t>
            </a:r>
            <a:r>
              <a:rPr lang="en-US" sz="1800" b="1" dirty="0"/>
              <a:t>traditional methods </a:t>
            </a:r>
            <a:r>
              <a:rPr lang="en-US" sz="1800" dirty="0"/>
              <a:t>with </a:t>
            </a:r>
            <a:r>
              <a:rPr lang="en-US" sz="1800" b="1" dirty="0"/>
              <a:t>a state-of-the-art deep learning population synthesis model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dirty="0"/>
              <a:t>G</a:t>
            </a:r>
            <a:r>
              <a:rPr lang="en-US" sz="1800" dirty="0"/>
              <a:t>enerate a New York State synthetic population that considers the </a:t>
            </a:r>
            <a:r>
              <a:rPr lang="en-US" sz="1800" b="1" dirty="0"/>
              <a:t>associations among household members</a:t>
            </a:r>
          </a:p>
        </p:txBody>
      </p:sp>
    </p:spTree>
    <p:extLst>
      <p:ext uri="{BB962C8B-B14F-4D97-AF65-F5344CB8AC3E}">
        <p14:creationId xmlns:p14="http://schemas.microsoft.com/office/powerpoint/2010/main" val="3378787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D6D613-96EE-0ED5-4206-3C4702FA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</p:spTree>
    <p:extLst>
      <p:ext uri="{BB962C8B-B14F-4D97-AF65-F5344CB8AC3E}">
        <p14:creationId xmlns:p14="http://schemas.microsoft.com/office/powerpoint/2010/main" val="255050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C68FC-BDD6-EB13-45EC-05E9143A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68505"/>
          </a:xfrm>
        </p:spPr>
        <p:txBody>
          <a:bodyPr/>
          <a:lstStyle/>
          <a:p>
            <a:r>
              <a:rPr lang="en-US" dirty="0"/>
              <a:t>Methodology - Inputs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68E099-8BC6-5D08-3B8A-180E9E1C34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60" y="1603608"/>
            <a:ext cx="4789104" cy="4465861"/>
          </a:xfrm>
          <a:prstGeom prst="rect">
            <a:avLst/>
          </a:prstGeom>
          <a:noFill/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7349CED-5F2E-1B72-7201-1A14C531DF72}"/>
              </a:ext>
            </a:extLst>
          </p:cNvPr>
          <p:cNvSpPr txBox="1">
            <a:spLocks/>
          </p:cNvSpPr>
          <p:nvPr/>
        </p:nvSpPr>
        <p:spPr>
          <a:xfrm>
            <a:off x="6007608" y="1564849"/>
            <a:ext cx="6007608" cy="498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marR="0" lvl="1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marR="0" lvl="2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marR="0" lvl="3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marR="0" lvl="4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marR="0" lvl="5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marR="0" lvl="6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marR="0" lvl="7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marR="0" lvl="8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203195" indent="0">
              <a:buNone/>
            </a:pPr>
            <a:r>
              <a:rPr lang="en-US" sz="1800" b="1" dirty="0"/>
              <a:t>Sample input preparation</a:t>
            </a:r>
          </a:p>
          <a:p>
            <a:r>
              <a:rPr lang="en-US" sz="1800" dirty="0"/>
              <a:t>Append all household members' attributes to the corresponding household attributes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Prepare full-sized data with selected attribute using traditional method as conditional input (e.g., age, race)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BF6E3B-54A7-2F74-0DA8-B91C1D838C7C}"/>
              </a:ext>
            </a:extLst>
          </p:cNvPr>
          <p:cNvSpPr/>
          <p:nvPr/>
        </p:nvSpPr>
        <p:spPr>
          <a:xfrm>
            <a:off x="2639505" y="1564849"/>
            <a:ext cx="3214540" cy="3535052"/>
          </a:xfrm>
          <a:custGeom>
            <a:avLst/>
            <a:gdLst>
              <a:gd name="connsiteX0" fmla="*/ 0 w 3214540"/>
              <a:gd name="connsiteY0" fmla="*/ 0 h 3535052"/>
              <a:gd name="connsiteX1" fmla="*/ 0 w 3214540"/>
              <a:gd name="connsiteY1" fmla="*/ 2922310 h 3535052"/>
              <a:gd name="connsiteX2" fmla="*/ 1527142 w 3214540"/>
              <a:gd name="connsiteY2" fmla="*/ 2931737 h 3535052"/>
              <a:gd name="connsiteX3" fmla="*/ 1536569 w 3214540"/>
              <a:gd name="connsiteY3" fmla="*/ 3516198 h 3535052"/>
              <a:gd name="connsiteX4" fmla="*/ 3214540 w 3214540"/>
              <a:gd name="connsiteY4" fmla="*/ 3535052 h 3535052"/>
              <a:gd name="connsiteX5" fmla="*/ 3205114 w 3214540"/>
              <a:gd name="connsiteY5" fmla="*/ 18854 h 3535052"/>
              <a:gd name="connsiteX6" fmla="*/ 0 w 3214540"/>
              <a:gd name="connsiteY6" fmla="*/ 0 h 353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14540" h="3535052">
                <a:moveTo>
                  <a:pt x="0" y="0"/>
                </a:moveTo>
                <a:lnTo>
                  <a:pt x="0" y="2922310"/>
                </a:lnTo>
                <a:lnTo>
                  <a:pt x="1527142" y="2931737"/>
                </a:lnTo>
                <a:lnTo>
                  <a:pt x="1536569" y="3516198"/>
                </a:lnTo>
                <a:lnTo>
                  <a:pt x="3214540" y="3535052"/>
                </a:lnTo>
                <a:lnTo>
                  <a:pt x="3205114" y="18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2220C7C-54C4-1685-5B68-AD92B0A31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98" y="2688463"/>
            <a:ext cx="2837815" cy="1924685"/>
          </a:xfrm>
          <a:prstGeom prst="rect">
            <a:avLst/>
          </a:prstGeom>
        </p:spPr>
      </p:pic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C2D9F5C9-4C21-1BD9-194E-E37DF216A043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78225" y="2359151"/>
            <a:ext cx="2259733" cy="416177"/>
          </a:xfrm>
          <a:prstGeom prst="curvedConnector3">
            <a:avLst>
              <a:gd name="adj1" fmla="val 50000"/>
            </a:avLst>
          </a:prstGeom>
          <a:ln w="28575"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E7F6AAC0-9447-6B58-0A6D-5E15D87E1A3B}"/>
              </a:ext>
            </a:extLst>
          </p:cNvPr>
          <p:cNvCxnSpPr>
            <a:cxnSpLocks/>
          </p:cNvCxnSpPr>
          <p:nvPr/>
        </p:nvCxnSpPr>
        <p:spPr>
          <a:xfrm rot="10800000">
            <a:off x="5848364" y="4325112"/>
            <a:ext cx="790180" cy="576072"/>
          </a:xfrm>
          <a:prstGeom prst="curvedConnector3">
            <a:avLst>
              <a:gd name="adj1" fmla="val 50000"/>
            </a:avLst>
          </a:prstGeom>
          <a:ln w="28575"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61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C68FC-BDD6-EB13-45EC-05E9143A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68505"/>
          </a:xfrm>
        </p:spPr>
        <p:txBody>
          <a:bodyPr/>
          <a:lstStyle/>
          <a:p>
            <a:r>
              <a:rPr lang="en-US" dirty="0"/>
              <a:t>Methodology – Model Training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7349CED-5F2E-1B72-7201-1A14C531DF72}"/>
              </a:ext>
            </a:extLst>
          </p:cNvPr>
          <p:cNvSpPr txBox="1">
            <a:spLocks/>
          </p:cNvSpPr>
          <p:nvPr/>
        </p:nvSpPr>
        <p:spPr>
          <a:xfrm>
            <a:off x="4531730" y="1540596"/>
            <a:ext cx="6872259" cy="495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marR="0" lvl="1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marR="0" lvl="2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marR="0" lvl="3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marR="0" lvl="4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marR="0" lvl="5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marR="0" lvl="6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marR="0" lvl="7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marR="0" lvl="8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203195" indent="0">
              <a:buNone/>
            </a:pPr>
            <a:r>
              <a:rPr lang="en-US" sz="1800" b="1" dirty="0"/>
              <a:t>Model training process</a:t>
            </a:r>
          </a:p>
          <a:p>
            <a:r>
              <a:rPr lang="en-US" sz="1800" dirty="0"/>
              <a:t>Learn the directed acyclic graph (DAG) that depicts the correlations between attributes of the target data (regularization)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dirty="0"/>
              <a:t>Use the input data, DAG, and the attributes selected as conditional input to train the </a:t>
            </a:r>
            <a:r>
              <a:rPr lang="en-US" sz="1800" b="1" dirty="0" err="1"/>
              <a:t>ciDATGAN</a:t>
            </a:r>
            <a:r>
              <a:rPr lang="en-US" sz="1800" dirty="0"/>
              <a:t> model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b="1" dirty="0" err="1"/>
              <a:t>ciDATGAN</a:t>
            </a:r>
            <a:r>
              <a:rPr lang="en-US" sz="1800" dirty="0"/>
              <a:t>: a generative adversarial network (GAN) model tailored to generate tabular data with added regularization</a:t>
            </a:r>
          </a:p>
          <a:p>
            <a:pPr marL="203195" indent="0">
              <a:buFont typeface="Montserrat"/>
              <a:buNone/>
            </a:pPr>
            <a:endParaRPr 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2114F3-5C85-8641-4D67-EB96E545A34A}"/>
              </a:ext>
            </a:extLst>
          </p:cNvPr>
          <p:cNvGrpSpPr/>
          <p:nvPr/>
        </p:nvGrpSpPr>
        <p:grpSpPr>
          <a:xfrm>
            <a:off x="522622" y="1878924"/>
            <a:ext cx="3930506" cy="3836076"/>
            <a:chOff x="961534" y="1603608"/>
            <a:chExt cx="4886830" cy="446586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768E099-8BC6-5D08-3B8A-180E9E1C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260" y="1603608"/>
              <a:ext cx="4789104" cy="4465861"/>
            </a:xfrm>
            <a:prstGeom prst="rect">
              <a:avLst/>
            </a:prstGeom>
            <a:noFill/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1EA3DCD-4D01-FEA3-6EF2-5F045C3F4613}"/>
                </a:ext>
              </a:extLst>
            </p:cNvPr>
            <p:cNvSpPr/>
            <p:nvPr/>
          </p:nvSpPr>
          <p:spPr>
            <a:xfrm>
              <a:off x="961534" y="3516198"/>
              <a:ext cx="3440784" cy="1753386"/>
            </a:xfrm>
            <a:custGeom>
              <a:avLst/>
              <a:gdLst>
                <a:gd name="connsiteX0" fmla="*/ 0 w 3393650"/>
                <a:gd name="connsiteY0" fmla="*/ 0 h 1611984"/>
                <a:gd name="connsiteX1" fmla="*/ 0 w 3393650"/>
                <a:gd name="connsiteY1" fmla="*/ 1611984 h 1611984"/>
                <a:gd name="connsiteX2" fmla="*/ 3374796 w 3393650"/>
                <a:gd name="connsiteY2" fmla="*/ 1602557 h 1611984"/>
                <a:gd name="connsiteX3" fmla="*/ 3101419 w 3393650"/>
                <a:gd name="connsiteY3" fmla="*/ 650449 h 1611984"/>
                <a:gd name="connsiteX4" fmla="*/ 3393650 w 3393650"/>
                <a:gd name="connsiteY4" fmla="*/ 18854 h 1611984"/>
                <a:gd name="connsiteX5" fmla="*/ 0 w 3393650"/>
                <a:gd name="connsiteY5" fmla="*/ 0 h 161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3650" h="1611984">
                  <a:moveTo>
                    <a:pt x="0" y="0"/>
                  </a:moveTo>
                  <a:lnTo>
                    <a:pt x="0" y="1611984"/>
                  </a:lnTo>
                  <a:lnTo>
                    <a:pt x="3374796" y="1602557"/>
                  </a:lnTo>
                  <a:lnTo>
                    <a:pt x="3101419" y="650449"/>
                  </a:lnTo>
                  <a:lnTo>
                    <a:pt x="3393650" y="188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6000"/>
              </a:scheme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8339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C68FC-BDD6-EB13-45EC-05E9143A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68505"/>
          </a:xfrm>
        </p:spPr>
        <p:txBody>
          <a:bodyPr/>
          <a:lstStyle/>
          <a:p>
            <a:r>
              <a:rPr lang="en-US" dirty="0"/>
              <a:t>Methodology – Population synthesis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7349CED-5F2E-1B72-7201-1A14C531DF72}"/>
              </a:ext>
            </a:extLst>
          </p:cNvPr>
          <p:cNvSpPr txBox="1">
            <a:spLocks/>
          </p:cNvSpPr>
          <p:nvPr/>
        </p:nvSpPr>
        <p:spPr>
          <a:xfrm>
            <a:off x="4396020" y="1830303"/>
            <a:ext cx="7482916" cy="269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marR="0" lvl="1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marR="0" lvl="2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marR="0" lvl="3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marR="0" lvl="4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marR="0" lvl="5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marR="0" lvl="6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●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marR="0" lvl="7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0"/>
              </a:spcAft>
              <a:buClr>
                <a:srgbClr val="57068C"/>
              </a:buClr>
              <a:buSzPts val="1200"/>
              <a:buFont typeface="Montserrat"/>
              <a:buChar char="○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marR="0" lvl="8" indent="-406390" algn="l" rtl="0" eaLnBrk="1" hangingPunct="1">
              <a:lnSpc>
                <a:spcPct val="125000"/>
              </a:lnSpc>
              <a:spcBef>
                <a:spcPts val="2133"/>
              </a:spcBef>
              <a:spcAft>
                <a:spcPts val="2133"/>
              </a:spcAft>
              <a:buClr>
                <a:srgbClr val="57068C"/>
              </a:buClr>
              <a:buSzPts val="1200"/>
              <a:buFont typeface="Montserrat"/>
              <a:buChar char="■"/>
              <a:defRPr sz="1600" b="0" i="0" u="none" strike="noStrike" cap="non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203195" indent="0">
              <a:buNone/>
            </a:pPr>
            <a:r>
              <a:rPr lang="en-US" sz="1800" b="1" dirty="0"/>
              <a:t>Generating synthetic population</a:t>
            </a:r>
          </a:p>
          <a:p>
            <a:r>
              <a:rPr lang="en-US" sz="1800" dirty="0"/>
              <a:t>Use the full-sized conditional input and the trained </a:t>
            </a:r>
            <a:r>
              <a:rPr lang="en-US" sz="1800" dirty="0" err="1"/>
              <a:t>ciDATGAN</a:t>
            </a:r>
            <a:r>
              <a:rPr lang="en-US" sz="1800" dirty="0"/>
              <a:t> model to generate synthetic population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dirty="0"/>
              <a:t>Attributes grows from the conditional input attributes based on the learned structure from the sample input </a:t>
            </a:r>
          </a:p>
          <a:p>
            <a:pPr marL="203195" indent="0">
              <a:buNone/>
            </a:pPr>
            <a:endParaRPr lang="en-US" sz="18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7C17FD-20CB-FF48-0EA3-3CE8DDE73855}"/>
              </a:ext>
            </a:extLst>
          </p:cNvPr>
          <p:cNvGrpSpPr/>
          <p:nvPr/>
        </p:nvGrpSpPr>
        <p:grpSpPr>
          <a:xfrm>
            <a:off x="547196" y="1972236"/>
            <a:ext cx="3573623" cy="3395292"/>
            <a:chOff x="1059260" y="1603608"/>
            <a:chExt cx="4879627" cy="459922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768E099-8BC6-5D08-3B8A-180E9E1C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260" y="1603608"/>
              <a:ext cx="4789104" cy="4465861"/>
            </a:xfrm>
            <a:prstGeom prst="rect">
              <a:avLst/>
            </a:prstGeom>
            <a:noFill/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C7A4198-DC37-E184-E229-06F1ADB94EE6}"/>
                </a:ext>
              </a:extLst>
            </p:cNvPr>
            <p:cNvSpPr/>
            <p:nvPr/>
          </p:nvSpPr>
          <p:spPr>
            <a:xfrm>
              <a:off x="2639505" y="3648173"/>
              <a:ext cx="3299382" cy="2554664"/>
            </a:xfrm>
            <a:custGeom>
              <a:avLst/>
              <a:gdLst>
                <a:gd name="connsiteX0" fmla="*/ 18854 w 3299382"/>
                <a:gd name="connsiteY0" fmla="*/ 980388 h 2554664"/>
                <a:gd name="connsiteX1" fmla="*/ 0 w 3299382"/>
                <a:gd name="connsiteY1" fmla="*/ 2554664 h 2554664"/>
                <a:gd name="connsiteX2" fmla="*/ 1527142 w 3299382"/>
                <a:gd name="connsiteY2" fmla="*/ 2554664 h 2554664"/>
                <a:gd name="connsiteX3" fmla="*/ 1498862 w 3299382"/>
                <a:gd name="connsiteY3" fmla="*/ 1329180 h 2554664"/>
                <a:gd name="connsiteX4" fmla="*/ 3299382 w 3299382"/>
                <a:gd name="connsiteY4" fmla="*/ 1310326 h 2554664"/>
                <a:gd name="connsiteX5" fmla="*/ 3242821 w 3299382"/>
                <a:gd name="connsiteY5" fmla="*/ 0 h 2554664"/>
                <a:gd name="connsiteX6" fmla="*/ 1715679 w 3299382"/>
                <a:gd name="connsiteY6" fmla="*/ 18854 h 2554664"/>
                <a:gd name="connsiteX7" fmla="*/ 1253765 w 3299382"/>
                <a:gd name="connsiteY7" fmla="*/ 980388 h 2554664"/>
                <a:gd name="connsiteX8" fmla="*/ 18854 w 3299382"/>
                <a:gd name="connsiteY8" fmla="*/ 980388 h 2554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99382" h="2554664">
                  <a:moveTo>
                    <a:pt x="18854" y="980388"/>
                  </a:moveTo>
                  <a:lnTo>
                    <a:pt x="0" y="2554664"/>
                  </a:lnTo>
                  <a:lnTo>
                    <a:pt x="1527142" y="2554664"/>
                  </a:lnTo>
                  <a:lnTo>
                    <a:pt x="1498862" y="1329180"/>
                  </a:lnTo>
                  <a:lnTo>
                    <a:pt x="3299382" y="1310326"/>
                  </a:lnTo>
                  <a:lnTo>
                    <a:pt x="3242821" y="0"/>
                  </a:lnTo>
                  <a:lnTo>
                    <a:pt x="1715679" y="18854"/>
                  </a:lnTo>
                  <a:lnTo>
                    <a:pt x="1253765" y="980388"/>
                  </a:lnTo>
                  <a:lnTo>
                    <a:pt x="18854" y="980388"/>
                  </a:lnTo>
                  <a:close/>
                </a:path>
              </a:pathLst>
            </a:custGeom>
            <a:solidFill>
              <a:schemeClr val="accent5">
                <a:alpha val="26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D0633FB-50F8-08E9-2877-598B2A84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1" y="4351041"/>
            <a:ext cx="6436720" cy="140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1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43D29C-C6A5-9278-178D-460BE55E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NYS</a:t>
            </a:r>
            <a:br>
              <a:rPr lang="en-US" dirty="0"/>
            </a:br>
            <a:r>
              <a:rPr lang="en-US" dirty="0"/>
              <a:t>Synthetic Population</a:t>
            </a:r>
          </a:p>
        </p:txBody>
      </p:sp>
    </p:spTree>
    <p:extLst>
      <p:ext uri="{BB962C8B-B14F-4D97-AF65-F5344CB8AC3E}">
        <p14:creationId xmlns:p14="http://schemas.microsoft.com/office/powerpoint/2010/main" val="713823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5789-2BFF-6913-88C7-86E8FE294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79252"/>
          </a:xfrm>
        </p:spPr>
        <p:txBody>
          <a:bodyPr/>
          <a:lstStyle/>
          <a:p>
            <a:r>
              <a:rPr lang="en-US" b="1" dirty="0"/>
              <a:t>Data Source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26658-0493-AFE3-9A44-D38D8CBF0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160" y="1499616"/>
            <a:ext cx="4641032" cy="4201584"/>
          </a:xfrm>
        </p:spPr>
        <p:txBody>
          <a:bodyPr/>
          <a:lstStyle/>
          <a:p>
            <a:pPr marL="203195" indent="0">
              <a:buNone/>
            </a:pPr>
            <a:r>
              <a:rPr lang="en-US" sz="2000" b="1" dirty="0"/>
              <a:t>PUMS from 2021 5-year ACS</a:t>
            </a:r>
          </a:p>
          <a:p>
            <a:r>
              <a:rPr lang="en-US" sz="1800" dirty="0"/>
              <a:t>956,365 individuals and 423,149 households from 2017 to 2021 after data cleaning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dirty="0"/>
              <a:t>Expecting consistent associations among attribute associations</a:t>
            </a:r>
          </a:p>
          <a:p>
            <a:pPr marL="203195" indent="0">
              <a:buNone/>
            </a:pPr>
            <a:endParaRPr lang="en-US" sz="1800" dirty="0"/>
          </a:p>
          <a:p>
            <a:r>
              <a:rPr lang="en-US" sz="1800" dirty="0"/>
              <a:t>The conditional inputs uses the post COVID information only (attributes highlighted in yellow)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5194284-D228-3A07-784B-AFDA30F53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35530"/>
              </p:ext>
            </p:extLst>
          </p:nvPr>
        </p:nvGraphicFramePr>
        <p:xfrm>
          <a:off x="5171170" y="1591536"/>
          <a:ext cx="6696670" cy="4017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562">
                  <a:extLst>
                    <a:ext uri="{9D8B030D-6E8A-4147-A177-3AD203B41FA5}">
                      <a16:colId xmlns:a16="http://schemas.microsoft.com/office/drawing/2014/main" val="3767105017"/>
                    </a:ext>
                  </a:extLst>
                </a:gridCol>
                <a:gridCol w="2079357">
                  <a:extLst>
                    <a:ext uri="{9D8B030D-6E8A-4147-A177-3AD203B41FA5}">
                      <a16:colId xmlns:a16="http://schemas.microsoft.com/office/drawing/2014/main" val="2801181397"/>
                    </a:ext>
                  </a:extLst>
                </a:gridCol>
                <a:gridCol w="1405260">
                  <a:extLst>
                    <a:ext uri="{9D8B030D-6E8A-4147-A177-3AD203B41FA5}">
                      <a16:colId xmlns:a16="http://schemas.microsoft.com/office/drawing/2014/main" val="393576832"/>
                    </a:ext>
                  </a:extLst>
                </a:gridCol>
                <a:gridCol w="1642014">
                  <a:extLst>
                    <a:ext uri="{9D8B030D-6E8A-4147-A177-3AD203B41FA5}">
                      <a16:colId xmlns:a16="http://schemas.microsoft.com/office/drawing/2014/main" val="4224290249"/>
                    </a:ext>
                  </a:extLst>
                </a:gridCol>
                <a:gridCol w="719477">
                  <a:extLst>
                    <a:ext uri="{9D8B030D-6E8A-4147-A177-3AD203B41FA5}">
                      <a16:colId xmlns:a16="http://schemas.microsoft.com/office/drawing/2014/main" val="871449196"/>
                    </a:ext>
                  </a:extLst>
                </a:gridCol>
              </a:tblGrid>
              <a:tr h="444380">
                <a:tc>
                  <a:txBody>
                    <a:bodyPr/>
                    <a:lstStyle/>
                    <a:p>
                      <a:endParaRPr lang="en-US" sz="1100" kern="100" dirty="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Non-NYC region attribute (label name)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No. of values (range if continuous)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NYC region attribute (label name)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No. of values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3525080970"/>
                  </a:ext>
                </a:extLst>
              </a:tr>
              <a:tr h="29377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Household attribute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Residence area (PUMA)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Residence area (CT)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2313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2806728584"/>
                  </a:ext>
                </a:extLst>
              </a:tr>
              <a:tr h="293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Income level (HINCP)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9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Income level (HINCP)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9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3289420616"/>
                  </a:ext>
                </a:extLst>
              </a:tr>
              <a:tr h="293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Vehicle ownership (VEH)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Vehicle ownership (VEH)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983723139"/>
                  </a:ext>
                </a:extLst>
              </a:tr>
              <a:tr h="167148">
                <a:tc row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Personal attribute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Age (AGEP)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Age (AGEP)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2851630256"/>
                  </a:ext>
                </a:extLst>
              </a:tr>
              <a:tr h="2899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English proficiency (ENG)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English proficiency (ENG)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110855837"/>
                  </a:ext>
                </a:extLst>
              </a:tr>
              <a:tr h="293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Commute trip length (JWMNP)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0-140 min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Gender (SEX)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761717326"/>
                  </a:ext>
                </a:extLst>
              </a:tr>
              <a:tr h="293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Commute mode (JWTRNS)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13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Disability (DIS)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1035901211"/>
                  </a:ext>
                </a:extLst>
              </a:tr>
              <a:tr h="3056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School status (SCH)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Working industry (NAICSP)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1402028154"/>
                  </a:ext>
                </a:extLst>
              </a:tr>
              <a:tr h="3056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Sex (SEX)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Race white/non-white (RACWHT)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4108761771"/>
                  </a:ext>
                </a:extLst>
              </a:tr>
              <a:tr h="167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Disability (DIS)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 dirty="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165112276"/>
                  </a:ext>
                </a:extLst>
              </a:tr>
              <a:tr h="2937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Working industry (NAICSP)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Montserrat" panose="00000500000000000000" pitchFamily="2" charset="0"/>
                        </a:rPr>
                        <a:t>20</a:t>
                      </a:r>
                      <a:endParaRPr lang="en-US" sz="1100" kern="10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 dirty="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804828055"/>
                  </a:ext>
                </a:extLst>
              </a:tr>
              <a:tr h="4443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highlight>
                            <a:srgbClr val="FFFF00"/>
                          </a:highlight>
                          <a:latin typeface="Montserrat" panose="00000500000000000000" pitchFamily="2" charset="0"/>
                        </a:rPr>
                        <a:t>Race white/non-white (RACWHT)</a:t>
                      </a:r>
                      <a:endParaRPr lang="en-US" sz="1100" kern="100" dirty="0"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n-US" sz="1100" kern="100" dirty="0">
                        <a:effectLst/>
                        <a:latin typeface="Montserrat" panose="00000500000000000000" pitchFamily="2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 dirty="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tc>
                  <a:txBody>
                    <a:bodyPr/>
                    <a:lstStyle/>
                    <a:p>
                      <a:endParaRPr lang="en-US" sz="1100" kern="100" dirty="0"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5649" marR="65649" marT="0" marB="0" anchor="ctr"/>
                </a:tc>
                <a:extLst>
                  <a:ext uri="{0D108BD9-81ED-4DB2-BD59-A6C34878D82A}">
                    <a16:rowId xmlns:a16="http://schemas.microsoft.com/office/drawing/2014/main" val="19573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100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D3E1B-5B0E-7A57-C93B-89B535D7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805665"/>
          </a:xfrm>
        </p:spPr>
        <p:txBody>
          <a:bodyPr/>
          <a:lstStyle/>
          <a:p>
            <a:r>
              <a:rPr lang="en-US" dirty="0"/>
              <a:t>Data Source (cont.)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701259-05F6-86DA-5B10-E517D5126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74" y="1560258"/>
            <a:ext cx="5118926" cy="3882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7CD81B-DF34-2502-53E1-D3903432A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20" y="1560258"/>
            <a:ext cx="3971336" cy="40077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0C215-5310-A0EF-940D-92788DCD5524}"/>
              </a:ext>
            </a:extLst>
          </p:cNvPr>
          <p:cNvSpPr txBox="1"/>
          <p:nvPr/>
        </p:nvSpPr>
        <p:spPr>
          <a:xfrm>
            <a:off x="1496776" y="5471864"/>
            <a:ext cx="9070848" cy="540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effectLst/>
                <a:latin typeface="Montserrat" panose="000005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Density distribution of the households with less than or equal to 5 members in the input dataset in (a) NYS on PUMA level and (b) NYC on CT level</a:t>
            </a:r>
            <a:endParaRPr lang="en-US" sz="1200" kern="100" dirty="0">
              <a:effectLst/>
              <a:latin typeface="Montserrat" panose="00000500000000000000" pitchFamily="2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8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F76A-3B85-CBF3-1EC1-47FDCA40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750801"/>
          </a:xfrm>
        </p:spPr>
        <p:txBody>
          <a:bodyPr/>
          <a:lstStyle/>
          <a:p>
            <a:r>
              <a:rPr lang="en-US" dirty="0"/>
              <a:t>Validation – Personal Attributes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DC9D3-687B-9220-D9B8-812EBACB7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286059"/>
            <a:ext cx="2958536" cy="4627061"/>
          </a:xfrm>
        </p:spPr>
        <p:txBody>
          <a:bodyPr/>
          <a:lstStyle/>
          <a:p>
            <a:r>
              <a:rPr lang="en-US" sz="1400" dirty="0"/>
              <a:t>10,775,790 individuals and 4,267,578 households in non-NYC regions</a:t>
            </a:r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r>
              <a:rPr lang="en-US" sz="1400" dirty="0"/>
              <a:t>8,347,978 individuals and 3,283,033 households in NYC.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2D7B20-ECBD-751A-C94F-60617901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632" y="1286059"/>
            <a:ext cx="7315200" cy="472928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765F2D7-A0E5-ECE7-31F2-C16C11F68542}"/>
              </a:ext>
            </a:extLst>
          </p:cNvPr>
          <p:cNvGrpSpPr/>
          <p:nvPr/>
        </p:nvGrpSpPr>
        <p:grpSpPr>
          <a:xfrm>
            <a:off x="655320" y="2484120"/>
            <a:ext cx="3291839" cy="2575559"/>
            <a:chOff x="655320" y="2484120"/>
            <a:chExt cx="3291839" cy="25755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B1741D-CF67-2B19-61A5-D38607A373A4}"/>
                </a:ext>
              </a:extLst>
            </p:cNvPr>
            <p:cNvGrpSpPr/>
            <p:nvPr/>
          </p:nvGrpSpPr>
          <p:grpSpPr>
            <a:xfrm>
              <a:off x="655320" y="2484120"/>
              <a:ext cx="3291839" cy="2575559"/>
              <a:chOff x="1094657" y="2203894"/>
              <a:chExt cx="5118926" cy="388229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0BF3CD0-C406-2E21-DBE1-B645AC586064}"/>
                  </a:ext>
                </a:extLst>
              </p:cNvPr>
              <p:cNvGrpSpPr/>
              <p:nvPr/>
            </p:nvGrpSpPr>
            <p:grpSpPr>
              <a:xfrm>
                <a:off x="1094657" y="2203895"/>
                <a:ext cx="5118926" cy="3882298"/>
                <a:chOff x="1894868" y="2074934"/>
                <a:chExt cx="5118926" cy="3882298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26921A1-EA5B-3A42-667F-28C386F32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94868" y="2074934"/>
                  <a:ext cx="5118926" cy="3882298"/>
                </a:xfrm>
                <a:prstGeom prst="rect">
                  <a:avLst/>
                </a:prstGeom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590AD15-E44F-660B-F8C1-F592F1CDE062}"/>
                    </a:ext>
                  </a:extLst>
                </p:cNvPr>
                <p:cNvSpPr/>
                <p:nvPr/>
              </p:nvSpPr>
              <p:spPr>
                <a:xfrm>
                  <a:off x="2350008" y="2148840"/>
                  <a:ext cx="704088" cy="5852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F2DBFB-99B6-7C56-EE09-472483C54827}"/>
                  </a:ext>
                </a:extLst>
              </p:cNvPr>
              <p:cNvSpPr/>
              <p:nvPr/>
            </p:nvSpPr>
            <p:spPr>
              <a:xfrm>
                <a:off x="5407087" y="2203894"/>
                <a:ext cx="806495" cy="13536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093C8E1-8FC2-95CA-7449-C9F5C6D2C316}"/>
                </a:ext>
              </a:extLst>
            </p:cNvPr>
            <p:cNvSpPr/>
            <p:nvPr/>
          </p:nvSpPr>
          <p:spPr>
            <a:xfrm>
              <a:off x="2941320" y="3714750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B1624B1-2FD8-9089-3FC4-DAE0162DDC28}"/>
                </a:ext>
              </a:extLst>
            </p:cNvPr>
            <p:cNvSpPr/>
            <p:nvPr/>
          </p:nvSpPr>
          <p:spPr>
            <a:xfrm>
              <a:off x="1508760" y="3444456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4BC97FC-61FA-4F0D-4EDC-C4881F05143A}"/>
                </a:ext>
              </a:extLst>
            </p:cNvPr>
            <p:cNvSpPr/>
            <p:nvPr/>
          </p:nvSpPr>
          <p:spPr>
            <a:xfrm>
              <a:off x="1046646" y="3563069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6DE0FE8-AB90-62E7-F2D4-45BCEC3123E7}"/>
                </a:ext>
              </a:extLst>
            </p:cNvPr>
            <p:cNvSpPr/>
            <p:nvPr/>
          </p:nvSpPr>
          <p:spPr>
            <a:xfrm>
              <a:off x="2941320" y="4690110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983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16DFC-87E8-5D1C-FD78-9BA60CF42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95937"/>
          </a:xfrm>
        </p:spPr>
        <p:txBody>
          <a:bodyPr/>
          <a:lstStyle/>
          <a:p>
            <a:r>
              <a:rPr lang="en-US" dirty="0"/>
              <a:t>Validation – Household Attributes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226E77-C45C-3E8C-4F11-F6E564446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596" y="1286059"/>
            <a:ext cx="7272758" cy="4748191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7746B54-DCA3-4A32-7161-ADB27C439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286059"/>
            <a:ext cx="2958536" cy="4627061"/>
          </a:xfrm>
        </p:spPr>
        <p:txBody>
          <a:bodyPr/>
          <a:lstStyle/>
          <a:p>
            <a:r>
              <a:rPr lang="en-US" sz="1400" dirty="0"/>
              <a:t>10,775,790 individuals and 4,267,578 households in non-NYC regions</a:t>
            </a:r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pPr marL="203195" indent="0">
              <a:buNone/>
            </a:pPr>
            <a:endParaRPr lang="en-US" sz="1400" dirty="0"/>
          </a:p>
          <a:p>
            <a:r>
              <a:rPr lang="en-US" sz="1400" dirty="0"/>
              <a:t>8,347,978 individuals and 3,283,033 households in NYC.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CDE91A-798E-B87C-17AF-3E2ECA0C54F0}"/>
              </a:ext>
            </a:extLst>
          </p:cNvPr>
          <p:cNvGrpSpPr/>
          <p:nvPr/>
        </p:nvGrpSpPr>
        <p:grpSpPr>
          <a:xfrm>
            <a:off x="655320" y="2484120"/>
            <a:ext cx="3291839" cy="2575559"/>
            <a:chOff x="655320" y="2484120"/>
            <a:chExt cx="3291839" cy="257555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DA13C8F-9CF1-501E-18B3-244030398609}"/>
                </a:ext>
              </a:extLst>
            </p:cNvPr>
            <p:cNvGrpSpPr/>
            <p:nvPr/>
          </p:nvGrpSpPr>
          <p:grpSpPr>
            <a:xfrm>
              <a:off x="655320" y="2484120"/>
              <a:ext cx="3291839" cy="2575559"/>
              <a:chOff x="1094657" y="2203894"/>
              <a:chExt cx="5118926" cy="3882299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27306BD-6D64-60FC-0C1F-E1F150D6EB2C}"/>
                  </a:ext>
                </a:extLst>
              </p:cNvPr>
              <p:cNvGrpSpPr/>
              <p:nvPr/>
            </p:nvGrpSpPr>
            <p:grpSpPr>
              <a:xfrm>
                <a:off x="1094657" y="2203895"/>
                <a:ext cx="5118926" cy="3882298"/>
                <a:chOff x="1894868" y="2074934"/>
                <a:chExt cx="5118926" cy="3882298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24050601-F3C7-9D62-CEC5-1A1A71AC8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94868" y="2074934"/>
                  <a:ext cx="5118926" cy="3882298"/>
                </a:xfrm>
                <a:prstGeom prst="rect">
                  <a:avLst/>
                </a:prstGeom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A8F807B-CA1B-6DE1-A626-447E9DEDACCF}"/>
                    </a:ext>
                  </a:extLst>
                </p:cNvPr>
                <p:cNvSpPr/>
                <p:nvPr/>
              </p:nvSpPr>
              <p:spPr>
                <a:xfrm>
                  <a:off x="2350008" y="2148840"/>
                  <a:ext cx="704088" cy="5852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EE790A8-052E-2E04-1FB8-27B1F41E2E8C}"/>
                  </a:ext>
                </a:extLst>
              </p:cNvPr>
              <p:cNvSpPr/>
              <p:nvPr/>
            </p:nvSpPr>
            <p:spPr>
              <a:xfrm>
                <a:off x="5407087" y="2203894"/>
                <a:ext cx="806495" cy="13536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7C77C6D-38A1-175A-016A-C728460E54B7}"/>
                </a:ext>
              </a:extLst>
            </p:cNvPr>
            <p:cNvSpPr/>
            <p:nvPr/>
          </p:nvSpPr>
          <p:spPr>
            <a:xfrm>
              <a:off x="2941320" y="3714750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624FD58-7A8C-8793-0CBD-BAE7BDF85D0D}"/>
                </a:ext>
              </a:extLst>
            </p:cNvPr>
            <p:cNvSpPr/>
            <p:nvPr/>
          </p:nvSpPr>
          <p:spPr>
            <a:xfrm>
              <a:off x="1508760" y="3444456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3833FAC-EF4A-A110-C0A5-EE45929B413D}"/>
                </a:ext>
              </a:extLst>
            </p:cNvPr>
            <p:cNvSpPr/>
            <p:nvPr/>
          </p:nvSpPr>
          <p:spPr>
            <a:xfrm>
              <a:off x="1046646" y="3563069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08BCA5B-3BC0-6221-A93B-0B1975B7770F}"/>
                </a:ext>
              </a:extLst>
            </p:cNvPr>
            <p:cNvSpPr/>
            <p:nvPr/>
          </p:nvSpPr>
          <p:spPr>
            <a:xfrm>
              <a:off x="2941320" y="4690110"/>
              <a:ext cx="167640" cy="175260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869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CA20F-2D53-5818-4439-64D5D8B73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86793"/>
          </a:xfrm>
        </p:spPr>
        <p:txBody>
          <a:bodyPr/>
          <a:lstStyle/>
          <a:p>
            <a:r>
              <a:rPr lang="en-US" dirty="0"/>
              <a:t>Validation – higher dimension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8838D-D0A2-2996-28DB-F190F62EF8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34" y="1570196"/>
            <a:ext cx="4714521" cy="290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529BD4-2C3D-52D6-A1E9-2774B8784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446" y="1592110"/>
            <a:ext cx="4507174" cy="28851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D947B8-1A5F-CD36-A038-4CE5C860A9DB}"/>
              </a:ext>
            </a:extLst>
          </p:cNvPr>
          <p:cNvSpPr txBox="1"/>
          <p:nvPr/>
        </p:nvSpPr>
        <p:spPr>
          <a:xfrm>
            <a:off x="2171756" y="4527226"/>
            <a:ext cx="79933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/>
                <a:latin typeface="Montserrat" panose="00000500000000000000" pitchFamily="2" charset="0"/>
                <a:ea typeface="DengXian" panose="02010600030101010101" pitchFamily="2" charset="-122"/>
              </a:rPr>
              <a:t>Joint distribution matching for combination of PUMA, age, race, gender, English proficiency, and disability (left); and combination of PUMA, vehicle ownership, number of household members, and household income level (right).</a:t>
            </a:r>
            <a:endParaRPr lang="en-US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817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BB8A2-6855-FF60-7B5A-FBF9646B9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– Household member associations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DDFB2-C083-597A-D6BD-945068969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777" y="1737997"/>
            <a:ext cx="3444103" cy="33771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E9813F-56F8-D85A-DF85-897967D6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1737997"/>
            <a:ext cx="3377126" cy="33771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5D8A7C-4B01-E136-1074-F40E7E97F829}"/>
              </a:ext>
            </a:extLst>
          </p:cNvPr>
          <p:cNvSpPr txBox="1"/>
          <p:nvPr/>
        </p:nvSpPr>
        <p:spPr>
          <a:xfrm>
            <a:off x="2922815" y="5115123"/>
            <a:ext cx="6096000" cy="542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400" kern="100" dirty="0">
                <a:effectLst/>
                <a:latin typeface="Montserrat" panose="00000500000000000000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Joint distribution matching for combination of 2 and 3-person household members’ (a) age and (b) gender.</a:t>
            </a:r>
            <a:endParaRPr lang="en-US" sz="1200" kern="100" dirty="0">
              <a:effectLst/>
              <a:latin typeface="Montserrat" panose="00000500000000000000" pitchFamily="2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6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D2CF-CD5F-05C4-F3EA-0A58CE5E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41073"/>
          </a:xfrm>
        </p:spPr>
        <p:txBody>
          <a:bodyPr/>
          <a:lstStyle/>
          <a:p>
            <a:r>
              <a:rPr lang="en-US" dirty="0"/>
              <a:t>Diversity of household structure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78D567-625D-CB72-527A-D707F22AF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160" y="1499616"/>
            <a:ext cx="10991540" cy="4201584"/>
          </a:xfrm>
        </p:spPr>
        <p:txBody>
          <a:bodyPr/>
          <a:lstStyle/>
          <a:p>
            <a:r>
              <a:rPr lang="en-US" sz="1800" dirty="0"/>
              <a:t>The sample data only represents part of the population</a:t>
            </a:r>
          </a:p>
          <a:p>
            <a:r>
              <a:rPr lang="en-US" sz="1800" dirty="0"/>
              <a:t>We also want the synthesized household to have more diverse structure</a:t>
            </a:r>
          </a:p>
          <a:p>
            <a:r>
              <a:rPr lang="en-US" sz="1800" dirty="0"/>
              <a:t>Use 2-person and 3-person households to calculate a </a:t>
            </a:r>
            <a:r>
              <a:rPr lang="en-US" sz="1800" b="1" dirty="0"/>
              <a:t>diversity score</a:t>
            </a:r>
          </a:p>
          <a:p>
            <a:r>
              <a:rPr lang="en-US" sz="1800" dirty="0"/>
              <a:t>Higher diversity scores are obtained from the synthetic population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46C0E21-14B7-E948-FEDD-D707DFEDC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12179"/>
              </p:ext>
            </p:extLst>
          </p:nvPr>
        </p:nvGraphicFramePr>
        <p:xfrm>
          <a:off x="2766060" y="3292158"/>
          <a:ext cx="5113020" cy="180705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04340">
                  <a:extLst>
                    <a:ext uri="{9D8B030D-6E8A-4147-A177-3AD203B41FA5}">
                      <a16:colId xmlns:a16="http://schemas.microsoft.com/office/drawing/2014/main" val="2164671141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1412414038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1020552063"/>
                    </a:ext>
                  </a:extLst>
                </a:gridCol>
              </a:tblGrid>
              <a:tr h="6863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effectLst/>
                          <a:latin typeface="Montserrat" panose="00000500000000000000" pitchFamily="2" charset="0"/>
                        </a:rPr>
                        <a:t>Attribute Combination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effectLst/>
                          <a:latin typeface="Montserrat" panose="00000500000000000000" pitchFamily="2" charset="0"/>
                        </a:rPr>
                        <a:t>PUMS Diversity Score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effectLst/>
                          <a:latin typeface="Montserrat" panose="00000500000000000000" pitchFamily="2" charset="0"/>
                        </a:rPr>
                        <a:t>Synthetic Population Diversity Score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1544298"/>
                  </a:ext>
                </a:extLst>
              </a:tr>
              <a:tr h="3795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Montserrat" panose="00000500000000000000" pitchFamily="2" charset="0"/>
                        </a:rPr>
                        <a:t>Personal Attributes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Montserrat" panose="00000500000000000000" pitchFamily="2" charset="0"/>
                        </a:rPr>
                        <a:t>33.82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Montserrat" panose="00000500000000000000" pitchFamily="2" charset="0"/>
                        </a:rPr>
                        <a:t>37.16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64214410"/>
                  </a:ext>
                </a:extLst>
              </a:tr>
              <a:tr h="6863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Montserrat" panose="00000500000000000000" pitchFamily="2" charset="0"/>
                        </a:rPr>
                        <a:t>Adding household attributes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Montserrat" panose="00000500000000000000" pitchFamily="2" charset="0"/>
                        </a:rPr>
                        <a:t>39.91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Montserrat" panose="00000500000000000000" pitchFamily="2" charset="0"/>
                        </a:rPr>
                        <a:t>46.68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088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502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77DA-9501-09D7-2722-A543BF1E7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33453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51C729-2C4F-9598-AC1F-A48A7AE73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160" y="1499616"/>
            <a:ext cx="10991540" cy="4201584"/>
          </a:xfrm>
        </p:spPr>
        <p:txBody>
          <a:bodyPr/>
          <a:lstStyle/>
          <a:p>
            <a:r>
              <a:rPr lang="en-US" dirty="0"/>
              <a:t>We propose a model framework that combines the traditional population synthesis model and a deep learning model</a:t>
            </a:r>
          </a:p>
          <a:p>
            <a:pPr marL="203195" indent="0">
              <a:buNone/>
            </a:pPr>
            <a:endParaRPr lang="en-US" sz="600" dirty="0"/>
          </a:p>
          <a:p>
            <a:r>
              <a:rPr lang="en-US" dirty="0"/>
              <a:t>The model generates a synthetic population with both household-level and personal-level attributes, improving diversity and accuracy</a:t>
            </a:r>
          </a:p>
          <a:p>
            <a:endParaRPr lang="en-US" sz="600" dirty="0"/>
          </a:p>
          <a:p>
            <a:r>
              <a:rPr lang="en-US" dirty="0"/>
              <a:t>The generated synthetic population for New York State includes 10.77 million individuals and 4.27 million households (non-NYC) and 8.35 million individuals and 3.28 million households (NYC)</a:t>
            </a:r>
          </a:p>
          <a:p>
            <a:pPr marL="203195" indent="0">
              <a:buNone/>
            </a:pPr>
            <a:endParaRPr lang="en-US" sz="600" dirty="0"/>
          </a:p>
          <a:p>
            <a:r>
              <a:rPr lang="en-US" dirty="0"/>
              <a:t>The synthetic population accurately matches the census marginals for both individual and household attributes</a:t>
            </a:r>
          </a:p>
          <a:p>
            <a:endParaRPr lang="en-US" sz="600" dirty="0"/>
          </a:p>
          <a:p>
            <a:r>
              <a:rPr lang="en-US" dirty="0"/>
              <a:t>The model successfully preserves associations between household members, also adding diversity from the sample input</a:t>
            </a:r>
          </a:p>
        </p:txBody>
      </p:sp>
    </p:spTree>
    <p:extLst>
      <p:ext uri="{BB962C8B-B14F-4D97-AF65-F5344CB8AC3E}">
        <p14:creationId xmlns:p14="http://schemas.microsoft.com/office/powerpoint/2010/main" val="698140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0334-0FD9-90E7-A820-4D286A1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233200" cy="679173"/>
          </a:xfrm>
        </p:spPr>
        <p:txBody>
          <a:bodyPr/>
          <a:lstStyle/>
          <a:p>
            <a:r>
              <a:rPr lang="en-US" dirty="0"/>
              <a:t>Potential Applications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487759A-1DAD-9E13-81A6-5DBB9D4A3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160" y="1499616"/>
            <a:ext cx="7399368" cy="3666744"/>
          </a:xfrm>
        </p:spPr>
        <p:txBody>
          <a:bodyPr/>
          <a:lstStyle/>
          <a:p>
            <a:pPr marL="203195" indent="0">
              <a:buNone/>
            </a:pPr>
            <a:r>
              <a:rPr lang="en-US" b="1" dirty="0"/>
              <a:t>Potential application</a:t>
            </a:r>
          </a:p>
          <a:p>
            <a:r>
              <a:rPr lang="en-US" b="1" dirty="0"/>
              <a:t>Urban Planning: </a:t>
            </a:r>
            <a:r>
              <a:rPr lang="en-US" dirty="0"/>
              <a:t>land use and infrastructure planning</a:t>
            </a:r>
          </a:p>
          <a:p>
            <a:r>
              <a:rPr lang="en-US" b="1" dirty="0"/>
              <a:t>Transportation Analysis: e</a:t>
            </a:r>
            <a:r>
              <a:rPr lang="en-US" dirty="0"/>
              <a:t>quity in mobility</a:t>
            </a:r>
          </a:p>
          <a:p>
            <a:r>
              <a:rPr lang="en-US" b="1" dirty="0"/>
              <a:t>Public Health Analysis</a:t>
            </a:r>
            <a:r>
              <a:rPr lang="en-US" dirty="0"/>
              <a:t>: public health resource allocation</a:t>
            </a:r>
            <a:endParaRPr lang="en-US" b="1" dirty="0"/>
          </a:p>
          <a:p>
            <a:pPr marL="203195" indent="0">
              <a:buNone/>
            </a:pPr>
            <a:endParaRPr lang="en-US" b="1" dirty="0"/>
          </a:p>
          <a:p>
            <a:pPr marL="203195" indent="0">
              <a:buNone/>
            </a:pPr>
            <a:r>
              <a:rPr lang="en-US" b="1" dirty="0"/>
              <a:t>Future work</a:t>
            </a:r>
          </a:p>
          <a:p>
            <a:r>
              <a:rPr lang="en-US" b="1" dirty="0"/>
              <a:t>Enhance Interdependencies</a:t>
            </a:r>
            <a:r>
              <a:rPr lang="en-US" dirty="0"/>
              <a:t>: Further improving the accuracy of interdependencies among household members and attributes</a:t>
            </a:r>
            <a:endParaRPr lang="en-US" b="1" dirty="0"/>
          </a:p>
          <a:p>
            <a:r>
              <a:rPr lang="en-US" b="1" dirty="0"/>
              <a:t>Statewide Activity Agenda: </a:t>
            </a:r>
            <a:r>
              <a:rPr lang="en-US" dirty="0"/>
              <a:t>The synthetic population can serve as the foundation to develop a comprehensive statewide agenda that includes typical daily activities for individuals</a:t>
            </a:r>
          </a:p>
        </p:txBody>
      </p:sp>
      <p:pic>
        <p:nvPicPr>
          <p:cNvPr id="9" name="Picture 8" descr="A group of people standing in a street&#10;&#10;Description automatically generated">
            <a:extLst>
              <a:ext uri="{FF2B5EF4-FFF2-40B4-BE49-F238E27FC236}">
                <a16:creationId xmlns:a16="http://schemas.microsoft.com/office/drawing/2014/main" id="{0D208FE4-7EB7-BD29-237D-BF33E0406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" t="19556" r="5556" b="3890"/>
          <a:stretch/>
        </p:blipFill>
        <p:spPr>
          <a:xfrm>
            <a:off x="7982608" y="1600200"/>
            <a:ext cx="3584552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30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938AD0-76E4-4AE4-E3BB-A3FD59FE7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167" y="518160"/>
            <a:ext cx="9263200" cy="4739640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Scan the QR code for the full dataset!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7" name="Picture 6" descr="A qr code with black squares&#10;&#10;Description automatically generated">
            <a:extLst>
              <a:ext uri="{FF2B5EF4-FFF2-40B4-BE49-F238E27FC236}">
                <a16:creationId xmlns:a16="http://schemas.microsoft.com/office/drawing/2014/main" id="{842538BC-D752-3593-F8D0-B82A1A054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15" y="3363690"/>
            <a:ext cx="1969770" cy="19697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D7C533-848D-3AB1-3EB9-EB0CFBDE3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13" b="3986"/>
          <a:stretch/>
        </p:blipFill>
        <p:spPr>
          <a:xfrm>
            <a:off x="8775215" y="0"/>
            <a:ext cx="3192668" cy="116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4536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imple Light">
      <a:dk1>
        <a:srgbClr val="57068C"/>
      </a:dk1>
      <a:lt1>
        <a:srgbClr val="FFFFFF"/>
      </a:lt1>
      <a:dk2>
        <a:srgbClr val="333333"/>
      </a:dk2>
      <a:lt2>
        <a:srgbClr val="E2E1DD"/>
      </a:lt2>
      <a:accent1>
        <a:srgbClr val="9A6ABA"/>
      </a:accent1>
      <a:accent2>
        <a:srgbClr val="6D6D6D"/>
      </a:accent2>
      <a:accent3>
        <a:srgbClr val="007E8A"/>
      </a:accent3>
      <a:accent4>
        <a:srgbClr val="E97300"/>
      </a:accent4>
      <a:accent5>
        <a:srgbClr val="799A05"/>
      </a:accent5>
      <a:accent6>
        <a:srgbClr val="C50F3C"/>
      </a:accent6>
      <a:hlink>
        <a:srgbClr val="57068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F917B000-2BAC-4255-BC93-F39725FD3B8B}" vid="{872430E7-F181-4181-9DCB-765862CC85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1049</Words>
  <Application>Microsoft Office PowerPoint</Application>
  <PresentationFormat>Widescreen</PresentationFormat>
  <Paragraphs>181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Montserrat</vt:lpstr>
      <vt:lpstr>Montserrat Black</vt:lpstr>
      <vt:lpstr>Montserrat ExtraBold</vt:lpstr>
      <vt:lpstr>Theme1</vt:lpstr>
      <vt:lpstr>Synthesizing New York State Population  A Population Synthesis Model Combining Statistical and Generative Models for Consistent and Diverse Household and Personal Attribute Association</vt:lpstr>
      <vt:lpstr>Introduction</vt:lpstr>
      <vt:lpstr>Challenges</vt:lpstr>
      <vt:lpstr>Objective</vt:lpstr>
      <vt:lpstr>Model Framework</vt:lpstr>
      <vt:lpstr>Methodology - Inputs</vt:lpstr>
      <vt:lpstr>Methodology – Model Training</vt:lpstr>
      <vt:lpstr>Methodology – Population synthesis</vt:lpstr>
      <vt:lpstr>NYS Synthetic Population</vt:lpstr>
      <vt:lpstr>Data Source</vt:lpstr>
      <vt:lpstr>Data Source (cont.)</vt:lpstr>
      <vt:lpstr>Validation – Personal Attributes</vt:lpstr>
      <vt:lpstr>Validation – Household Attributes</vt:lpstr>
      <vt:lpstr>Validation – higher dimension</vt:lpstr>
      <vt:lpstr>Validation – Household member associations</vt:lpstr>
      <vt:lpstr>Diversity of household structure</vt:lpstr>
      <vt:lpstr>Conclusion</vt:lpstr>
      <vt:lpstr>Potential Applications</vt:lpstr>
      <vt:lpstr>Thank you  Scan the QR code for the full dataset!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Hai Yang</dc:creator>
  <cp:lastModifiedBy>Hai Yang</cp:lastModifiedBy>
  <cp:revision>20</cp:revision>
  <dcterms:created xsi:type="dcterms:W3CDTF">2024-09-18T18:37:05Z</dcterms:created>
  <dcterms:modified xsi:type="dcterms:W3CDTF">2024-09-19T22:47:55Z</dcterms:modified>
</cp:coreProperties>
</file>