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  <p:sldMasterId id="2147483694" r:id="rId5"/>
  </p:sldMasterIdLst>
  <p:notesMasterIdLst>
    <p:notesMasterId r:id="rId14"/>
  </p:notesMasterIdLst>
  <p:sldIdLst>
    <p:sldId id="289" r:id="rId6"/>
    <p:sldId id="297" r:id="rId7"/>
    <p:sldId id="298" r:id="rId8"/>
    <p:sldId id="300" r:id="rId9"/>
    <p:sldId id="301" r:id="rId10"/>
    <p:sldId id="303" r:id="rId11"/>
    <p:sldId id="304" r:id="rId12"/>
    <p:sldId id="302" r:id="rId13"/>
  </p:sldIdLst>
  <p:sldSz cx="9144000" cy="5143500" type="screen16x9"/>
  <p:notesSz cx="7010400" cy="9296400"/>
  <p:defaultTextStyle>
    <a:defPPr>
      <a:defRPr lang="en-U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  <p188:author id="{1F88C528-FEB6-6EE1-7DBB-225160C7E340}" name="Statom, Dorian" initials="SD" userId="S::dorian.statom@nyct.com::c42539a3-4d6a-41bf-88b7-d6be76ad2058" providerId="AD"/>
  <p188:author id="{31A5B14E-EF38-A733-2F55-81BDD39C2998}" name="Sarah Wyss" initials="SW" userId="S::Sarah.Wyss@nyct.com::6ac9c1b4-c9ba-4561-9cf0-0ea3db04e0eb" providerId="AD"/>
  <p188:author id="{D21AE553-A4F6-1D6F-72DC-9D9F5FB64C46}" name="Tori Winters" initials="TW" userId="S::victorialauren.winters@nyct.com::09d72c3d-2394-4f0d-9195-6767917c0e59" providerId="AD"/>
  <p188:author id="{C30112BF-B8B9-5C40-0DA4-2977FAE3F7B9}" name="Contino, Cate" initials="CC" userId="S::catherine.contino@nyct.com::d0ebdaef-2a1e-4185-9309-7f85a1baa3fd" providerId="AD"/>
  <p188:author id="{7ECE99CE-1621-7B69-DE4E-9D486D0FBA15}" name="Bialostozky, Evan" initials="BE" userId="S::Evan.Bialostozky2@nyct.com::fbee2166-e7bc-4abe-86c7-fc35feccca9a" providerId="AD"/>
  <p188:author id="{6D3484D1-D33A-B2CD-9882-058EB2EB3782}" name="Zatlin, Ryan" initials="RZ" userId="S::Ryan.Zatlin@nyct.com::187fc031-e5f1-437b-b728-9b3780fe75df" providerId="AD"/>
  <p188:author id="{F86F0FD2-58C7-7508-1A38-E11B62993093}" name="Phillips, Senna" initials="PS" userId="S::Senna.Phillips@nyct.com::75c65f09-61bf-4fea-ae33-1953b2621a14" providerId="AD"/>
  <p188:author id="{8BAF15E6-2517-06D0-02AA-3FC8693B5F68}" name="Tori Winters" initials="TW" userId="S::VictoriaLauren.Winters@nyct.com::09d72c3d-2394-4f0d-9195-6767917c0e59" providerId="AD"/>
  <p188:author id="{C6F4AEEF-515D-628B-888A-DA80C0CC08E9}" name="Wyss, Sarah" initials="WS" userId="S::sarah.wyss@nyct.com::6ac9c1b4-c9ba-4561-9cf0-0ea3db04e0e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D72"/>
    <a:srgbClr val="123E50"/>
    <a:srgbClr val="0B497F"/>
    <a:srgbClr val="712F85"/>
    <a:srgbClr val="2AA86F"/>
    <a:srgbClr val="FFFFFF"/>
    <a:srgbClr val="0070C0"/>
    <a:srgbClr val="1199FF"/>
    <a:srgbClr val="9653CD"/>
    <a:srgbClr val="BE18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1"/>
    <p:restoredTop sz="94640"/>
  </p:normalViewPr>
  <p:slideViewPr>
    <p:cSldViewPr snapToGrid="0">
      <p:cViewPr varScale="1">
        <p:scale>
          <a:sx n="157" d="100"/>
          <a:sy n="157" d="100"/>
        </p:scale>
        <p:origin x="294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34868F6-5C3D-499B-849D-E22DBF638383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22B23AB-47EE-4BD6-8618-48FCAB13F7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5800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B23AB-47EE-4BD6-8618-48FCAB13F71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453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80956-52A0-35F3-6E25-FABACE589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963BA5-439B-CC0C-0E6E-30FB7323D1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7F7C72-10E5-BDCC-D01F-059D59C800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14C018-9732-5E96-A4CF-635FEEA815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B23AB-47EE-4BD6-8618-48FCAB13F71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0169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80956-52A0-35F3-6E25-FABACE589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963BA5-439B-CC0C-0E6E-30FB7323D1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7F7C72-10E5-BDCC-D01F-059D59C800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14C018-9732-5E96-A4CF-635FEEA815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B23AB-47EE-4BD6-8618-48FCAB13F71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0600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80956-52A0-35F3-6E25-FABACE589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963BA5-439B-CC0C-0E6E-30FB7323D1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7F7C72-10E5-BDCC-D01F-059D59C800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14C018-9732-5E96-A4CF-635FEEA815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B23AB-47EE-4BD6-8618-48FCAB13F71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4435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80956-52A0-35F3-6E25-FABACE589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963BA5-439B-CC0C-0E6E-30FB7323D1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7F7C72-10E5-BDCC-D01F-059D59C800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14C018-9732-5E96-A4CF-635FEEA815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B23AB-47EE-4BD6-8618-48FCAB13F71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49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80956-52A0-35F3-6E25-FABACE589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963BA5-439B-CC0C-0E6E-30FB7323D1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7F7C72-10E5-BDCC-D01F-059D59C800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14C018-9732-5E96-A4CF-635FEEA815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B23AB-47EE-4BD6-8618-48FCAB13F71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2786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80956-52A0-35F3-6E25-FABACE589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963BA5-439B-CC0C-0E6E-30FB7323D1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7F7C72-10E5-BDCC-D01F-059D59C800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14C018-9732-5E96-A4CF-635FEEA815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B23AB-47EE-4BD6-8618-48FCAB13F71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4261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80956-52A0-35F3-6E25-FABACE589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963BA5-439B-CC0C-0E6E-30FB7323D1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7F7C72-10E5-BDCC-D01F-059D59C800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14C018-9732-5E96-A4CF-635FEEA815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B23AB-47EE-4BD6-8618-48FCAB13F71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557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087891"/>
            <a:ext cx="9144000" cy="1132041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90000"/>
              </a:lnSpc>
              <a:defRPr sz="4800" b="1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634002"/>
            <a:ext cx="9144000" cy="57913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64220" y="4840149"/>
            <a:ext cx="2057400" cy="274637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</a:lstStyle>
          <a:p>
            <a:fld id="{56E834B3-000F-D145-A796-3DA4747236F6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64520" y="4840149"/>
            <a:ext cx="3086100" cy="274637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93520" y="4840149"/>
            <a:ext cx="2057400" cy="274637"/>
          </a:xfrm>
          <a:prstGeom prst="rect">
            <a:avLst/>
          </a:prstGeom>
        </p:spPr>
        <p:txBody>
          <a:bodyPr/>
          <a:lstStyle>
            <a:lvl1pPr algn="r">
              <a:defRPr sz="1000" b="0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</a:lstStyle>
          <a:p>
            <a:r>
              <a:rPr lang="en-US"/>
              <a:t>&lt;#&gt;</a:t>
            </a:r>
          </a:p>
        </p:txBody>
      </p:sp>
    </p:spTree>
    <p:extLst>
      <p:ext uri="{BB962C8B-B14F-4D97-AF65-F5344CB8AC3E}">
        <p14:creationId xmlns:p14="http://schemas.microsoft.com/office/powerpoint/2010/main" val="357532134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0066" y="1156596"/>
            <a:ext cx="8092734" cy="665821"/>
          </a:xfrm>
          <a:prstGeom prst="rect">
            <a:avLst/>
          </a:prstGeom>
        </p:spPr>
        <p:txBody>
          <a:bodyPr/>
          <a:lstStyle>
            <a:lvl1pPr>
              <a:defRPr sz="4400" b="1" i="0" baseline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0065" y="2057735"/>
            <a:ext cx="8092735" cy="2488139"/>
          </a:xfrm>
          <a:prstGeom prst="rect">
            <a:avLst/>
          </a:prstGeom>
        </p:spPr>
        <p:txBody>
          <a:bodyPr/>
          <a:lstStyle>
            <a:lvl1pPr>
              <a:defRPr sz="3000" b="0" i="0" baseline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  <a:lvl2pPr>
              <a:defRPr sz="2400" b="0" i="0" baseline="0">
                <a:solidFill>
                  <a:schemeClr val="bg1"/>
                </a:solidFill>
                <a:latin typeface="Helvetica LT Pro" panose="020B0504020202020204" pitchFamily="34" charset="77"/>
              </a:defRPr>
            </a:lvl2pPr>
            <a:lvl3pPr>
              <a:defRPr sz="1800" b="0" i="0" baseline="0">
                <a:solidFill>
                  <a:schemeClr val="bg1"/>
                </a:solidFill>
                <a:latin typeface="Helvetica LT Pro" panose="020B0504020202020204" pitchFamily="34" charset="77"/>
              </a:defRPr>
            </a:lvl3pPr>
            <a:lvl4pPr>
              <a:defRPr sz="1600" b="0" i="0" baseline="0">
                <a:solidFill>
                  <a:schemeClr val="bg1"/>
                </a:solidFill>
                <a:latin typeface="Helvetica LT Pro" panose="020B0504020202020204" pitchFamily="34" charset="77"/>
              </a:defRPr>
            </a:lvl4pPr>
            <a:lvl5pPr>
              <a:defRPr b="0" i="0">
                <a:latin typeface="Helvetica LT Pro" panose="020B0504020202020204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464E941B-8825-B1DD-F89C-F8C1C01684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4220" y="4840149"/>
            <a:ext cx="2057400" cy="274637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</a:lstStyle>
          <a:p>
            <a:fld id="{56E834B3-000F-D145-A796-3DA4747236F6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84F35220-9348-CC4C-DAA8-2B7832EC5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4520" y="4840149"/>
            <a:ext cx="3086100" cy="274637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</a:lstStyle>
          <a:p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6198933-2797-AA8E-6BF0-1D7AFE435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93520" y="4840149"/>
            <a:ext cx="2057400" cy="274637"/>
          </a:xfrm>
          <a:prstGeom prst="rect">
            <a:avLst/>
          </a:prstGeom>
        </p:spPr>
        <p:txBody>
          <a:bodyPr/>
          <a:lstStyle>
            <a:lvl1pPr algn="r">
              <a:defRPr sz="1000" b="0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</a:lstStyle>
          <a:p>
            <a:r>
              <a:rPr lang="en-US"/>
              <a:t>&lt;#&gt;</a:t>
            </a:r>
          </a:p>
        </p:txBody>
      </p:sp>
    </p:spTree>
    <p:extLst>
      <p:ext uri="{BB962C8B-B14F-4D97-AF65-F5344CB8AC3E}">
        <p14:creationId xmlns:p14="http://schemas.microsoft.com/office/powerpoint/2010/main" val="383331832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6E0A120E-E4B7-BF30-EC10-623733036D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4220" y="4840149"/>
            <a:ext cx="2057400" cy="274637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</a:lstStyle>
          <a:p>
            <a:fld id="{56E834B3-000F-D145-A796-3DA4747236F6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92D83C9D-B7FF-AE33-EC93-FAF56DC96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4520" y="4840149"/>
            <a:ext cx="3086100" cy="274637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</a:lstStyle>
          <a:p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1F1498A-EC22-315B-46D7-28E68DC87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93520" y="4840149"/>
            <a:ext cx="2057400" cy="274637"/>
          </a:xfrm>
          <a:prstGeom prst="rect">
            <a:avLst/>
          </a:prstGeom>
        </p:spPr>
        <p:txBody>
          <a:bodyPr/>
          <a:lstStyle>
            <a:lvl1pPr algn="r">
              <a:defRPr sz="1000" b="0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</a:lstStyle>
          <a:p>
            <a:r>
              <a:rPr lang="en-US"/>
              <a:t>&lt;#&gt;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401CD6B-6157-4401-D051-421501507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483" y="1054512"/>
            <a:ext cx="7886700" cy="500242"/>
          </a:xfrm>
          <a:prstGeom prst="rect">
            <a:avLst/>
          </a:prstGeom>
        </p:spPr>
        <p:txBody>
          <a:bodyPr/>
          <a:lstStyle>
            <a:lvl1pPr>
              <a:defRPr sz="4000" b="1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392E110E-8B58-5EA5-970C-02E1BD235D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5071" y="1798865"/>
            <a:ext cx="3868737" cy="2290123"/>
          </a:xfrm>
          <a:prstGeom prst="rect">
            <a:avLst/>
          </a:prstGeom>
        </p:spPr>
        <p:txBody>
          <a:bodyPr/>
          <a:lstStyle>
            <a:lvl1pPr>
              <a:defRPr sz="1600" b="0" i="0" baseline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  <a:lvl2pPr>
              <a:defRPr sz="1600" b="0" i="0" baseline="0">
                <a:solidFill>
                  <a:schemeClr val="bg1"/>
                </a:solidFill>
                <a:latin typeface="Helvetica LT Pro" panose="020B0504020202020204" pitchFamily="34" charset="77"/>
              </a:defRPr>
            </a:lvl2pPr>
            <a:lvl3pPr>
              <a:defRPr sz="1600" b="0" i="0" baseline="0">
                <a:solidFill>
                  <a:schemeClr val="bg1"/>
                </a:solidFill>
                <a:latin typeface="Helvetica LT Pro" panose="020B0504020202020204" pitchFamily="34" charset="77"/>
              </a:defRPr>
            </a:lvl3pPr>
            <a:lvl4pPr>
              <a:defRPr sz="1600" b="0" i="0" baseline="0">
                <a:solidFill>
                  <a:schemeClr val="bg1"/>
                </a:solidFill>
                <a:latin typeface="Helvetica LT Pro" panose="020B0504020202020204" pitchFamily="34" charset="77"/>
              </a:defRPr>
            </a:lvl4pPr>
            <a:lvl5pPr>
              <a:defRPr sz="1600" b="0" i="0" baseline="0">
                <a:solidFill>
                  <a:schemeClr val="bg1"/>
                </a:solidFill>
                <a:latin typeface="Helvetica LT Pro" panose="020B0504020202020204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AF07AB3A-28ED-59EA-FFB4-E4215D806A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93983" y="1798865"/>
            <a:ext cx="3887788" cy="2389958"/>
          </a:xfrm>
          <a:prstGeom prst="rect">
            <a:avLst/>
          </a:prstGeom>
        </p:spPr>
        <p:txBody>
          <a:bodyPr/>
          <a:lstStyle>
            <a:lvl1pPr>
              <a:defRPr sz="1600" b="0" i="0" baseline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  <a:lvl2pPr>
              <a:defRPr sz="1600" b="0" i="0" baseline="0">
                <a:solidFill>
                  <a:schemeClr val="bg1"/>
                </a:solidFill>
                <a:latin typeface="Helvetica LT Pro" panose="020B0504020202020204" pitchFamily="34" charset="77"/>
              </a:defRPr>
            </a:lvl2pPr>
            <a:lvl3pPr>
              <a:defRPr sz="1600" b="0" i="0" baseline="0">
                <a:solidFill>
                  <a:schemeClr val="bg1"/>
                </a:solidFill>
                <a:latin typeface="Helvetica LT Pro" panose="020B0504020202020204" pitchFamily="34" charset="77"/>
              </a:defRPr>
            </a:lvl3pPr>
            <a:lvl4pPr>
              <a:defRPr sz="1600" b="0" i="0" baseline="0">
                <a:solidFill>
                  <a:schemeClr val="bg1"/>
                </a:solidFill>
                <a:latin typeface="Helvetica LT Pro" panose="020B0504020202020204" pitchFamily="34" charset="77"/>
              </a:defRPr>
            </a:lvl4pPr>
            <a:lvl5pPr>
              <a:defRPr sz="1600" b="0" i="0" baseline="0">
                <a:solidFill>
                  <a:schemeClr val="bg1"/>
                </a:solidFill>
                <a:latin typeface="Helvetica LT Pro" panose="020B0504020202020204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5744738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4221" y="1826467"/>
            <a:ext cx="8168580" cy="39404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 i="0" baseline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4220" y="2354634"/>
            <a:ext cx="8168580" cy="2138989"/>
          </a:xfrm>
          <a:prstGeom prst="rect">
            <a:avLst/>
          </a:prstGeom>
        </p:spPr>
        <p:txBody>
          <a:bodyPr/>
          <a:lstStyle>
            <a:lvl1pPr>
              <a:defRPr sz="1600" b="0" i="0" baseline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  <a:lvl2pPr>
              <a:defRPr sz="1600" b="0" i="0" baseline="0">
                <a:solidFill>
                  <a:schemeClr val="bg1"/>
                </a:solidFill>
                <a:latin typeface="Helvetica LT Pro" panose="020B0504020202020204" pitchFamily="34" charset="77"/>
              </a:defRPr>
            </a:lvl2pPr>
            <a:lvl3pPr>
              <a:defRPr sz="1600" b="0" i="0" baseline="0">
                <a:solidFill>
                  <a:schemeClr val="bg1"/>
                </a:solidFill>
                <a:latin typeface="Helvetica LT Pro" panose="020B0504020202020204" pitchFamily="34" charset="77"/>
              </a:defRPr>
            </a:lvl3pPr>
            <a:lvl4pPr>
              <a:defRPr sz="1600" b="0" i="0" baseline="0">
                <a:solidFill>
                  <a:schemeClr val="bg1"/>
                </a:solidFill>
                <a:latin typeface="Helvetica LT Pro" panose="020B0504020202020204" pitchFamily="34" charset="77"/>
              </a:defRPr>
            </a:lvl4pPr>
            <a:lvl5pPr>
              <a:defRPr sz="1600" b="0" i="0" baseline="0">
                <a:solidFill>
                  <a:schemeClr val="bg1"/>
                </a:solidFill>
                <a:latin typeface="Helvetica LT Pro" panose="020B0504020202020204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123DFCFE-4BD3-DB47-BB44-EA25AEB1A0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4220" y="4840149"/>
            <a:ext cx="2057400" cy="274637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</a:lstStyle>
          <a:p>
            <a:fld id="{56E834B3-000F-D145-A796-3DA4747236F6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C225DF33-2C5D-ECA3-A481-9AF197FDF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4520" y="4840149"/>
            <a:ext cx="3086100" cy="274637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</a:lstStyle>
          <a:p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98548F0D-6A62-3FE0-5657-2B3E502BF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93520" y="4840149"/>
            <a:ext cx="2057400" cy="274637"/>
          </a:xfrm>
          <a:prstGeom prst="rect">
            <a:avLst/>
          </a:prstGeom>
        </p:spPr>
        <p:txBody>
          <a:bodyPr/>
          <a:lstStyle>
            <a:lvl1pPr algn="r">
              <a:defRPr sz="1000" b="0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</a:lstStyle>
          <a:p>
            <a:r>
              <a:rPr lang="en-US"/>
              <a:t>&lt;#&gt;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6A5A58C-2182-9A3D-B881-22810662F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220" y="1082053"/>
            <a:ext cx="8168580" cy="665822"/>
          </a:xfrm>
          <a:prstGeom prst="rect">
            <a:avLst/>
          </a:prstGeom>
        </p:spPr>
        <p:txBody>
          <a:bodyPr/>
          <a:lstStyle>
            <a:lvl1pPr>
              <a:defRPr sz="4000" b="1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14768652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C005386-6065-AC4C-69E7-DAF9302DC3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4220" y="4840149"/>
            <a:ext cx="2057400" cy="274637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</a:lstStyle>
          <a:p>
            <a:fld id="{56E834B3-000F-D145-A796-3DA4747236F6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B17D0F6-B4D0-FB52-3856-477AAA078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4520" y="4840149"/>
            <a:ext cx="3086100" cy="274637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</a:lstStyle>
          <a:p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6F91BB4-3B54-CB75-FDB2-3C1C220DB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93520" y="4840149"/>
            <a:ext cx="2057400" cy="274637"/>
          </a:xfrm>
          <a:prstGeom prst="rect">
            <a:avLst/>
          </a:prstGeom>
        </p:spPr>
        <p:txBody>
          <a:bodyPr/>
          <a:lstStyle>
            <a:lvl1pPr algn="r">
              <a:defRPr sz="1000" b="0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</a:lstStyle>
          <a:p>
            <a:r>
              <a:rPr lang="en-US"/>
              <a:t>&lt;#&gt;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DDEE591-7DDE-52B4-F81A-142604B2E4A0}"/>
              </a:ext>
            </a:extLst>
          </p:cNvPr>
          <p:cNvSpPr txBox="1">
            <a:spLocks/>
          </p:cNvSpPr>
          <p:nvPr userDrawn="1"/>
        </p:nvSpPr>
        <p:spPr>
          <a:xfrm>
            <a:off x="264220" y="1292400"/>
            <a:ext cx="8251131" cy="315113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tx1"/>
                </a:solidFill>
                <a:latin typeface="Helvetica LT Pro" panose="020B0504020202020204" pitchFamily="34" charset="77"/>
                <a:ea typeface="+mj-ea"/>
                <a:cs typeface="+mj-cs"/>
              </a:defRPr>
            </a:lvl1pPr>
          </a:lstStyle>
          <a:p>
            <a:endParaRPr lang="en-US" sz="1800" baseline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04DC89-D24C-EF0C-C399-389B6F33B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220" y="1130697"/>
            <a:ext cx="8168580" cy="605293"/>
          </a:xfrm>
          <a:prstGeom prst="rect">
            <a:avLst/>
          </a:prstGeom>
        </p:spPr>
        <p:txBody>
          <a:bodyPr/>
          <a:lstStyle>
            <a:lvl1pPr>
              <a:defRPr sz="4000" b="1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314486E-F599-ADA4-3325-8B390E56D4F4}"/>
              </a:ext>
            </a:extLst>
          </p:cNvPr>
          <p:cNvSpPr txBox="1">
            <a:spLocks/>
          </p:cNvSpPr>
          <p:nvPr userDrawn="1"/>
        </p:nvSpPr>
        <p:spPr>
          <a:xfrm>
            <a:off x="355657" y="1914675"/>
            <a:ext cx="8318080" cy="285762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bg1"/>
                </a:solidFill>
                <a:latin typeface="Helvetica LT Pro" panose="020B0504020202020204" pitchFamily="34" charset="77"/>
                <a:ea typeface="+mj-ea"/>
                <a:cs typeface="+mj-cs"/>
              </a:defRPr>
            </a:lvl1pPr>
          </a:lstStyle>
          <a:p>
            <a:r>
              <a:rPr lang="en-US" sz="140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81305291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A6690F87-E402-658F-5B8B-16FCEBC2A4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4220" y="4840149"/>
            <a:ext cx="2057400" cy="274637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</a:lstStyle>
          <a:p>
            <a:fld id="{56E834B3-000F-D145-A796-3DA4747236F6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2B49E9A7-E9AE-D818-BA4F-AA993108A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4520" y="4840149"/>
            <a:ext cx="3086100" cy="274637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</a:lstStyle>
          <a:p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33E2ECAB-9C4B-8078-3F4F-9E90F1B8C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93520" y="4840149"/>
            <a:ext cx="2057400" cy="274637"/>
          </a:xfrm>
          <a:prstGeom prst="rect">
            <a:avLst/>
          </a:prstGeom>
        </p:spPr>
        <p:txBody>
          <a:bodyPr/>
          <a:lstStyle>
            <a:lvl1pPr algn="r">
              <a:defRPr sz="1000" b="0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</a:lstStyle>
          <a:p>
            <a:r>
              <a:rPr lang="en-US"/>
              <a:t>&lt;#&gt;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27BBF1BB-F1A8-40FC-FCFB-F2CF09F4AF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793624" y="1129322"/>
            <a:ext cx="4738193" cy="3155296"/>
          </a:xfrm>
          <a:prstGeom prst="rect">
            <a:avLst/>
          </a:prstGeom>
        </p:spPr>
        <p:txBody>
          <a:bodyPr/>
          <a:lstStyle>
            <a:lvl1pPr>
              <a:defRPr sz="1600" b="0" i="0" baseline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  <a:lvl2pPr>
              <a:defRPr sz="1600" b="0" i="0" baseline="0">
                <a:solidFill>
                  <a:schemeClr val="bg1"/>
                </a:solidFill>
                <a:latin typeface="Helvetica LT Pro" panose="020B0504020202020204" pitchFamily="34" charset="77"/>
              </a:defRPr>
            </a:lvl2pPr>
            <a:lvl3pPr>
              <a:defRPr sz="1600" b="0" i="0" baseline="0">
                <a:solidFill>
                  <a:schemeClr val="bg1"/>
                </a:solidFill>
                <a:latin typeface="Helvetica LT Pro" panose="020B0504020202020204" pitchFamily="34" charset="77"/>
              </a:defRPr>
            </a:lvl3pPr>
            <a:lvl4pPr>
              <a:defRPr sz="1600" b="0" i="0" baseline="0">
                <a:solidFill>
                  <a:schemeClr val="bg1"/>
                </a:solidFill>
                <a:latin typeface="Helvetica LT Pro" panose="020B0504020202020204" pitchFamily="34" charset="77"/>
              </a:defRPr>
            </a:lvl4pPr>
            <a:lvl5pPr>
              <a:defRPr sz="1600" b="0" i="0" baseline="0">
                <a:solidFill>
                  <a:schemeClr val="bg1"/>
                </a:solidFill>
                <a:latin typeface="Helvetica LT Pro" panose="020B0504020202020204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747B6634-EAAA-3D27-B5A5-44D5160FE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220" y="1129321"/>
            <a:ext cx="3315593" cy="1077261"/>
          </a:xfrm>
          <a:prstGeom prst="rect">
            <a:avLst/>
          </a:prstGeom>
        </p:spPr>
        <p:txBody>
          <a:bodyPr anchor="b"/>
          <a:lstStyle>
            <a:lvl1pPr>
              <a:defRPr sz="3200" b="0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0C8B7B3E-B2D2-1F2D-6EE6-84C89C149F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8362" y="2405356"/>
            <a:ext cx="3315593" cy="20360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0937482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4220" y="1095947"/>
            <a:ext cx="4233273" cy="30319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0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6B1F7F4-47FA-FA43-9D1C-00D583841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8210" y="1094011"/>
            <a:ext cx="3647152" cy="1073096"/>
          </a:xfrm>
          <a:prstGeom prst="rect">
            <a:avLst/>
          </a:prstGeom>
        </p:spPr>
        <p:txBody>
          <a:bodyPr anchor="b"/>
          <a:lstStyle>
            <a:lvl1pPr>
              <a:defRPr sz="3200" b="0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F9621B5D-F581-0D4D-BB71-57033893C0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08209" y="2382307"/>
            <a:ext cx="4052613" cy="23116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5085BDF7-50E7-0259-60BF-C17E3E9884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4220" y="4840149"/>
            <a:ext cx="2057400" cy="274637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</a:lstStyle>
          <a:p>
            <a:fld id="{56E834B3-000F-D145-A796-3DA4747236F6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9DE70AE0-87A8-569E-0DBC-5FB68C68A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4520" y="4840149"/>
            <a:ext cx="3086100" cy="274637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</a:lstStyle>
          <a:p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01B1DD5-28F3-245F-9E5A-9E4C2FBB4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93520" y="4840149"/>
            <a:ext cx="2057400" cy="274637"/>
          </a:xfrm>
          <a:prstGeom prst="rect">
            <a:avLst/>
          </a:prstGeom>
        </p:spPr>
        <p:txBody>
          <a:bodyPr/>
          <a:lstStyle>
            <a:lvl1pPr algn="r">
              <a:defRPr sz="1000" b="0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</a:lstStyle>
          <a:p>
            <a:r>
              <a:rPr lang="en-US"/>
              <a:t>&lt;#&gt;</a:t>
            </a:r>
          </a:p>
        </p:txBody>
      </p:sp>
    </p:spTree>
    <p:extLst>
      <p:ext uri="{BB962C8B-B14F-4D97-AF65-F5344CB8AC3E}">
        <p14:creationId xmlns:p14="http://schemas.microsoft.com/office/powerpoint/2010/main" val="2044580674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20332" y="1146282"/>
            <a:ext cx="4619241" cy="3983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0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6B1F7F4-47FA-FA43-9D1C-00D583841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220" y="1125691"/>
            <a:ext cx="3315593" cy="1110882"/>
          </a:xfrm>
          <a:prstGeom prst="rect">
            <a:avLst/>
          </a:prstGeom>
        </p:spPr>
        <p:txBody>
          <a:bodyPr anchor="b"/>
          <a:lstStyle>
            <a:lvl1pPr>
              <a:defRPr sz="3200" b="0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F9621B5D-F581-0D4D-BB71-57033893C0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4220" y="2370648"/>
            <a:ext cx="3315593" cy="27586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5085BDF7-50E7-0259-60BF-C17E3E9884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4220" y="4840149"/>
            <a:ext cx="2057400" cy="274637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</a:lstStyle>
          <a:p>
            <a:fld id="{56E834B3-000F-D145-A796-3DA4747236F6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9DE70AE0-87A8-569E-0DBC-5FB68C68A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4520" y="4840149"/>
            <a:ext cx="3086100" cy="274637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</a:lstStyle>
          <a:p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01B1DD5-28F3-245F-9E5A-9E4C2FBB4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93520" y="4840149"/>
            <a:ext cx="2057400" cy="274637"/>
          </a:xfrm>
          <a:prstGeom prst="rect">
            <a:avLst/>
          </a:prstGeom>
        </p:spPr>
        <p:txBody>
          <a:bodyPr/>
          <a:lstStyle>
            <a:lvl1pPr algn="r">
              <a:defRPr sz="1000" b="0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</a:lstStyle>
          <a:p>
            <a:r>
              <a:rPr lang="en-US"/>
              <a:t>&lt;#&gt;</a:t>
            </a:r>
          </a:p>
        </p:txBody>
      </p:sp>
    </p:spTree>
    <p:extLst>
      <p:ext uri="{BB962C8B-B14F-4D97-AF65-F5344CB8AC3E}">
        <p14:creationId xmlns:p14="http://schemas.microsoft.com/office/powerpoint/2010/main" val="1974044002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8597730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38866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A1B1F-E2B5-4946-A9CC-166623774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746" y="273844"/>
            <a:ext cx="7886700" cy="52120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296DD2-A69A-714A-A73B-2681ACCCAB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2B867F-8564-DD41-9C12-C6DBED8A0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76471-5093-4DA0-971F-21BAC575C8B7}" type="datetime1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3F54C0-E300-4F46-8B0C-92BF4A5BB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8D5872-42CF-0748-84A5-8632DE64B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0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45449264-5CB0-6C4F-866E-D5ECC502B01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B5D58A4-8316-4629-970A-A0E6ED70548E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53747" y="966978"/>
            <a:ext cx="3868340" cy="377190"/>
          </a:xfrm>
          <a:solidFill>
            <a:srgbClr val="F2A900"/>
          </a:solidFill>
        </p:spPr>
        <p:txBody>
          <a:bodyPr anchor="ctr">
            <a:normAutofit/>
          </a:bodyPr>
          <a:lstStyle>
            <a:lvl1pPr marL="0" indent="0">
              <a:buNone/>
              <a:defRPr sz="15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49030140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A1B1F-E2B5-4946-A9CC-166623774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746" y="273844"/>
            <a:ext cx="7886700" cy="52120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296DD2-A69A-714A-A73B-2681ACCCAB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2B867F-8564-DD41-9C12-C6DBED8A0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76471-5093-4DA0-971F-21BAC575C8B7}" type="datetime1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3F54C0-E300-4F46-8B0C-92BF4A5BB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8D5872-42CF-0748-84A5-8632DE64B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0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45449264-5CB0-6C4F-866E-D5ECC502B01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B5D58A4-8316-4629-970A-A0E6ED70548E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53747" y="966978"/>
            <a:ext cx="3868340" cy="377190"/>
          </a:xfrm>
          <a:solidFill>
            <a:srgbClr val="F2A900"/>
          </a:solidFill>
        </p:spPr>
        <p:txBody>
          <a:bodyPr anchor="ctr">
            <a:normAutofit/>
          </a:bodyPr>
          <a:lstStyle>
            <a:lvl1pPr marL="0" indent="0">
              <a:buNone/>
              <a:defRPr sz="15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75267457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A1B1F-E2B5-4946-A9CC-166623774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746" y="273844"/>
            <a:ext cx="7886700" cy="52120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296DD2-A69A-714A-A73B-2681ACCCAB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2B867F-8564-DD41-9C12-C6DBED8A0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76471-5093-4DA0-971F-21BAC575C8B7}" type="datetime1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3F54C0-E300-4F46-8B0C-92BF4A5BB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8D5872-42CF-0748-84A5-8632DE64B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0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45449264-5CB0-6C4F-866E-D5ECC502B01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B5D58A4-8316-4629-970A-A0E6ED70548E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53747" y="966978"/>
            <a:ext cx="3868340" cy="377190"/>
          </a:xfrm>
          <a:solidFill>
            <a:srgbClr val="F2A900"/>
          </a:solidFill>
        </p:spPr>
        <p:txBody>
          <a:bodyPr anchor="ctr">
            <a:normAutofit/>
          </a:bodyPr>
          <a:lstStyle>
            <a:lvl1pPr marL="0" indent="0">
              <a:buNone/>
              <a:defRPr sz="15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99600997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A1B1F-E2B5-4946-A9CC-166623774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746" y="273844"/>
            <a:ext cx="7886700" cy="52120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296DD2-A69A-714A-A73B-2681ACCCAB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2B867F-8564-DD41-9C12-C6DBED8A0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76471-5093-4DA0-971F-21BAC575C8B7}" type="datetime1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3F54C0-E300-4F46-8B0C-92BF4A5BB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8D5872-42CF-0748-84A5-8632DE64B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0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45449264-5CB0-6C4F-866E-D5ECC502B01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B5D58A4-8316-4629-970A-A0E6ED70548E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53747" y="966978"/>
            <a:ext cx="3868340" cy="377190"/>
          </a:xfrm>
          <a:solidFill>
            <a:srgbClr val="F2A900"/>
          </a:solidFill>
        </p:spPr>
        <p:txBody>
          <a:bodyPr anchor="ctr">
            <a:normAutofit/>
          </a:bodyPr>
          <a:lstStyle>
            <a:lvl1pPr marL="0" indent="0">
              <a:buNone/>
              <a:defRPr sz="15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20293839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A1B1F-E2B5-4946-A9CC-166623774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746" y="273844"/>
            <a:ext cx="7886700" cy="52120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296DD2-A69A-714A-A73B-2681ACCCAB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2B867F-8564-DD41-9C12-C6DBED8A0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76471-5093-4DA0-971F-21BAC575C8B7}" type="datetime1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3F54C0-E300-4F46-8B0C-92BF4A5BB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8D5872-42CF-0748-84A5-8632DE64B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0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45449264-5CB0-6C4F-866E-D5ECC502B01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B5D58A4-8316-4629-970A-A0E6ED70548E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53747" y="966978"/>
            <a:ext cx="3868340" cy="377190"/>
          </a:xfrm>
          <a:solidFill>
            <a:srgbClr val="F2A900"/>
          </a:solidFill>
        </p:spPr>
        <p:txBody>
          <a:bodyPr anchor="ctr">
            <a:normAutofit/>
          </a:bodyPr>
          <a:lstStyle>
            <a:lvl1pPr marL="0" indent="0">
              <a:buNone/>
              <a:defRPr sz="15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14115676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A1B1F-E2B5-4946-A9CC-166623774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746" y="273844"/>
            <a:ext cx="7886700" cy="52120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296DD2-A69A-714A-A73B-2681ACCCAB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2B867F-8564-DD41-9C12-C6DBED8A0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76471-5093-4DA0-971F-21BAC575C8B7}" type="datetime1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3F54C0-E300-4F46-8B0C-92BF4A5BB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8D5872-42CF-0748-84A5-8632DE64B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0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45449264-5CB0-6C4F-866E-D5ECC502B01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B5D58A4-8316-4629-970A-A0E6ED70548E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53747" y="966978"/>
            <a:ext cx="3868340" cy="377190"/>
          </a:xfrm>
          <a:solidFill>
            <a:srgbClr val="F2A900"/>
          </a:solidFill>
        </p:spPr>
        <p:txBody>
          <a:bodyPr anchor="ctr">
            <a:normAutofit/>
          </a:bodyPr>
          <a:lstStyle>
            <a:lvl1pPr marL="0" indent="0">
              <a:buNone/>
              <a:defRPr sz="15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522248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087891"/>
            <a:ext cx="9144000" cy="1132041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90000"/>
              </a:lnSpc>
              <a:defRPr sz="4800" b="1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634002"/>
            <a:ext cx="9144000" cy="57913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64220" y="4840149"/>
            <a:ext cx="2057400" cy="274637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</a:lstStyle>
          <a:p>
            <a:fld id="{56E834B3-000F-D145-A796-3DA4747236F6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64520" y="4840149"/>
            <a:ext cx="3086100" cy="274637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93520" y="4840149"/>
            <a:ext cx="2057400" cy="274637"/>
          </a:xfrm>
          <a:prstGeom prst="rect">
            <a:avLst/>
          </a:prstGeom>
        </p:spPr>
        <p:txBody>
          <a:bodyPr/>
          <a:lstStyle>
            <a:lvl1pPr algn="r">
              <a:defRPr sz="1000" b="0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</a:lstStyle>
          <a:p>
            <a:r>
              <a:rPr lang="en-US"/>
              <a:t>&lt;#&gt;</a:t>
            </a:r>
          </a:p>
        </p:txBody>
      </p:sp>
    </p:spTree>
    <p:extLst>
      <p:ext uri="{BB962C8B-B14F-4D97-AF65-F5344CB8AC3E}">
        <p14:creationId xmlns:p14="http://schemas.microsoft.com/office/powerpoint/2010/main" val="3681265364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0066" y="1156596"/>
            <a:ext cx="8092734" cy="665821"/>
          </a:xfrm>
          <a:prstGeom prst="rect">
            <a:avLst/>
          </a:prstGeom>
        </p:spPr>
        <p:txBody>
          <a:bodyPr/>
          <a:lstStyle>
            <a:lvl1pPr>
              <a:defRPr sz="4400" b="1" i="0" baseline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0065" y="2057735"/>
            <a:ext cx="8092735" cy="2488139"/>
          </a:xfrm>
          <a:prstGeom prst="rect">
            <a:avLst/>
          </a:prstGeom>
        </p:spPr>
        <p:txBody>
          <a:bodyPr/>
          <a:lstStyle>
            <a:lvl1pPr>
              <a:defRPr sz="3000" b="0" i="0" baseline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  <a:lvl2pPr>
              <a:defRPr sz="2400" b="0" i="0" baseline="0">
                <a:solidFill>
                  <a:schemeClr val="bg1"/>
                </a:solidFill>
                <a:latin typeface="Helvetica LT Pro" panose="020B0504020202020204" pitchFamily="34" charset="77"/>
              </a:defRPr>
            </a:lvl2pPr>
            <a:lvl3pPr>
              <a:defRPr sz="1800" b="0" i="0" baseline="0">
                <a:solidFill>
                  <a:schemeClr val="bg1"/>
                </a:solidFill>
                <a:latin typeface="Helvetica LT Pro" panose="020B0504020202020204" pitchFamily="34" charset="77"/>
              </a:defRPr>
            </a:lvl3pPr>
            <a:lvl4pPr>
              <a:defRPr sz="1600" b="0" i="0" baseline="0">
                <a:solidFill>
                  <a:schemeClr val="bg1"/>
                </a:solidFill>
                <a:latin typeface="Helvetica LT Pro" panose="020B0504020202020204" pitchFamily="34" charset="77"/>
              </a:defRPr>
            </a:lvl4pPr>
            <a:lvl5pPr>
              <a:defRPr b="0" i="0">
                <a:latin typeface="Helvetica LT Pro" panose="020B0504020202020204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464E941B-8825-B1DD-F89C-F8C1C01684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4220" y="4840149"/>
            <a:ext cx="2057400" cy="274637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</a:lstStyle>
          <a:p>
            <a:fld id="{56E834B3-000F-D145-A796-3DA4747236F6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84F35220-9348-CC4C-DAA8-2B7832EC5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4520" y="4840149"/>
            <a:ext cx="3086100" cy="274637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</a:lstStyle>
          <a:p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6198933-2797-AA8E-6BF0-1D7AFE435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93520" y="4840149"/>
            <a:ext cx="2057400" cy="274637"/>
          </a:xfrm>
          <a:prstGeom prst="rect">
            <a:avLst/>
          </a:prstGeom>
        </p:spPr>
        <p:txBody>
          <a:bodyPr/>
          <a:lstStyle>
            <a:lvl1pPr algn="r">
              <a:defRPr sz="1000" b="0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</a:lstStyle>
          <a:p>
            <a:r>
              <a:rPr lang="en-US"/>
              <a:t>&lt;#&gt;</a:t>
            </a:r>
          </a:p>
        </p:txBody>
      </p:sp>
    </p:spTree>
    <p:extLst>
      <p:ext uri="{BB962C8B-B14F-4D97-AF65-F5344CB8AC3E}">
        <p14:creationId xmlns:p14="http://schemas.microsoft.com/office/powerpoint/2010/main" val="2330449465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6E0A120E-E4B7-BF30-EC10-623733036D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4220" y="4840149"/>
            <a:ext cx="2057400" cy="274637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</a:lstStyle>
          <a:p>
            <a:fld id="{56E834B3-000F-D145-A796-3DA4747236F6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92D83C9D-B7FF-AE33-EC93-FAF56DC96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4520" y="4840149"/>
            <a:ext cx="3086100" cy="274637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</a:lstStyle>
          <a:p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1F1498A-EC22-315B-46D7-28E68DC87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93520" y="4840149"/>
            <a:ext cx="2057400" cy="274637"/>
          </a:xfrm>
          <a:prstGeom prst="rect">
            <a:avLst/>
          </a:prstGeom>
        </p:spPr>
        <p:txBody>
          <a:bodyPr/>
          <a:lstStyle>
            <a:lvl1pPr algn="r">
              <a:defRPr sz="1000" b="0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</a:lstStyle>
          <a:p>
            <a:r>
              <a:rPr lang="en-US"/>
              <a:t>&lt;#&gt;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401CD6B-6157-4401-D051-421501507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483" y="1054512"/>
            <a:ext cx="7886700" cy="500242"/>
          </a:xfrm>
          <a:prstGeom prst="rect">
            <a:avLst/>
          </a:prstGeom>
        </p:spPr>
        <p:txBody>
          <a:bodyPr/>
          <a:lstStyle>
            <a:lvl1pPr>
              <a:defRPr sz="4000" b="1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392E110E-8B58-5EA5-970C-02E1BD235D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5071" y="1798865"/>
            <a:ext cx="3868737" cy="2290123"/>
          </a:xfrm>
          <a:prstGeom prst="rect">
            <a:avLst/>
          </a:prstGeom>
        </p:spPr>
        <p:txBody>
          <a:bodyPr/>
          <a:lstStyle>
            <a:lvl1pPr>
              <a:defRPr sz="1600" b="0" i="0" baseline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  <a:lvl2pPr>
              <a:defRPr sz="1600" b="0" i="0" baseline="0">
                <a:solidFill>
                  <a:schemeClr val="bg1"/>
                </a:solidFill>
                <a:latin typeface="Helvetica LT Pro" panose="020B0504020202020204" pitchFamily="34" charset="77"/>
              </a:defRPr>
            </a:lvl2pPr>
            <a:lvl3pPr>
              <a:defRPr sz="1600" b="0" i="0" baseline="0">
                <a:solidFill>
                  <a:schemeClr val="bg1"/>
                </a:solidFill>
                <a:latin typeface="Helvetica LT Pro" panose="020B0504020202020204" pitchFamily="34" charset="77"/>
              </a:defRPr>
            </a:lvl3pPr>
            <a:lvl4pPr>
              <a:defRPr sz="1600" b="0" i="0" baseline="0">
                <a:solidFill>
                  <a:schemeClr val="bg1"/>
                </a:solidFill>
                <a:latin typeface="Helvetica LT Pro" panose="020B0504020202020204" pitchFamily="34" charset="77"/>
              </a:defRPr>
            </a:lvl4pPr>
            <a:lvl5pPr>
              <a:defRPr sz="1600" b="0" i="0" baseline="0">
                <a:solidFill>
                  <a:schemeClr val="bg1"/>
                </a:solidFill>
                <a:latin typeface="Helvetica LT Pro" panose="020B0504020202020204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AF07AB3A-28ED-59EA-FFB4-E4215D806A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93983" y="1798865"/>
            <a:ext cx="3887788" cy="2389958"/>
          </a:xfrm>
          <a:prstGeom prst="rect">
            <a:avLst/>
          </a:prstGeom>
        </p:spPr>
        <p:txBody>
          <a:bodyPr/>
          <a:lstStyle>
            <a:lvl1pPr>
              <a:defRPr sz="1600" b="0" i="0" baseline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  <a:lvl2pPr>
              <a:defRPr sz="1600" b="0" i="0" baseline="0">
                <a:solidFill>
                  <a:schemeClr val="bg1"/>
                </a:solidFill>
                <a:latin typeface="Helvetica LT Pro" panose="020B0504020202020204" pitchFamily="34" charset="77"/>
              </a:defRPr>
            </a:lvl2pPr>
            <a:lvl3pPr>
              <a:defRPr sz="1600" b="0" i="0" baseline="0">
                <a:solidFill>
                  <a:schemeClr val="bg1"/>
                </a:solidFill>
                <a:latin typeface="Helvetica LT Pro" panose="020B0504020202020204" pitchFamily="34" charset="77"/>
              </a:defRPr>
            </a:lvl3pPr>
            <a:lvl4pPr>
              <a:defRPr sz="1600" b="0" i="0" baseline="0">
                <a:solidFill>
                  <a:schemeClr val="bg1"/>
                </a:solidFill>
                <a:latin typeface="Helvetica LT Pro" panose="020B0504020202020204" pitchFamily="34" charset="77"/>
              </a:defRPr>
            </a:lvl4pPr>
            <a:lvl5pPr>
              <a:defRPr sz="1600" b="0" i="0" baseline="0">
                <a:solidFill>
                  <a:schemeClr val="bg1"/>
                </a:solidFill>
                <a:latin typeface="Helvetica LT Pro" panose="020B0504020202020204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32805702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4221" y="1826467"/>
            <a:ext cx="8168580" cy="39404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 i="0" baseline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4220" y="2354634"/>
            <a:ext cx="8168580" cy="2138989"/>
          </a:xfrm>
          <a:prstGeom prst="rect">
            <a:avLst/>
          </a:prstGeom>
        </p:spPr>
        <p:txBody>
          <a:bodyPr/>
          <a:lstStyle>
            <a:lvl1pPr>
              <a:defRPr sz="1600" b="0" i="0" baseline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  <a:lvl2pPr>
              <a:defRPr sz="1600" b="0" i="0" baseline="0">
                <a:solidFill>
                  <a:schemeClr val="bg1"/>
                </a:solidFill>
                <a:latin typeface="Helvetica LT Pro" panose="020B0504020202020204" pitchFamily="34" charset="77"/>
              </a:defRPr>
            </a:lvl2pPr>
            <a:lvl3pPr>
              <a:defRPr sz="1600" b="0" i="0" baseline="0">
                <a:solidFill>
                  <a:schemeClr val="bg1"/>
                </a:solidFill>
                <a:latin typeface="Helvetica LT Pro" panose="020B0504020202020204" pitchFamily="34" charset="77"/>
              </a:defRPr>
            </a:lvl3pPr>
            <a:lvl4pPr>
              <a:defRPr sz="1600" b="0" i="0" baseline="0">
                <a:solidFill>
                  <a:schemeClr val="bg1"/>
                </a:solidFill>
                <a:latin typeface="Helvetica LT Pro" panose="020B0504020202020204" pitchFamily="34" charset="77"/>
              </a:defRPr>
            </a:lvl4pPr>
            <a:lvl5pPr>
              <a:defRPr sz="1600" b="0" i="0" baseline="0">
                <a:solidFill>
                  <a:schemeClr val="bg1"/>
                </a:solidFill>
                <a:latin typeface="Helvetica LT Pro" panose="020B0504020202020204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123DFCFE-4BD3-DB47-BB44-EA25AEB1A0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4220" y="4840149"/>
            <a:ext cx="2057400" cy="274637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</a:lstStyle>
          <a:p>
            <a:fld id="{56E834B3-000F-D145-A796-3DA4747236F6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C225DF33-2C5D-ECA3-A481-9AF197FDF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4520" y="4840149"/>
            <a:ext cx="3086100" cy="274637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</a:lstStyle>
          <a:p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98548F0D-6A62-3FE0-5657-2B3E502BF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93520" y="4840149"/>
            <a:ext cx="2057400" cy="274637"/>
          </a:xfrm>
          <a:prstGeom prst="rect">
            <a:avLst/>
          </a:prstGeom>
        </p:spPr>
        <p:txBody>
          <a:bodyPr/>
          <a:lstStyle>
            <a:lvl1pPr algn="r">
              <a:defRPr sz="1000" b="0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</a:lstStyle>
          <a:p>
            <a:r>
              <a:rPr lang="en-US"/>
              <a:t>&lt;#&gt;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6A5A58C-2182-9A3D-B881-22810662F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220" y="1082053"/>
            <a:ext cx="8168580" cy="665822"/>
          </a:xfrm>
          <a:prstGeom prst="rect">
            <a:avLst/>
          </a:prstGeom>
        </p:spPr>
        <p:txBody>
          <a:bodyPr/>
          <a:lstStyle>
            <a:lvl1pPr>
              <a:defRPr sz="4000" b="1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75413208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C005386-6065-AC4C-69E7-DAF9302DC3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4220" y="4840149"/>
            <a:ext cx="2057400" cy="274637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</a:lstStyle>
          <a:p>
            <a:fld id="{56E834B3-000F-D145-A796-3DA4747236F6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B17D0F6-B4D0-FB52-3856-477AAA078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4520" y="4840149"/>
            <a:ext cx="3086100" cy="274637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</a:lstStyle>
          <a:p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6F91BB4-3B54-CB75-FDB2-3C1C220DB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93520" y="4840149"/>
            <a:ext cx="2057400" cy="274637"/>
          </a:xfrm>
          <a:prstGeom prst="rect">
            <a:avLst/>
          </a:prstGeom>
        </p:spPr>
        <p:txBody>
          <a:bodyPr/>
          <a:lstStyle>
            <a:lvl1pPr algn="r">
              <a:defRPr sz="1000" b="0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</a:lstStyle>
          <a:p>
            <a:r>
              <a:rPr lang="en-US"/>
              <a:t>&lt;#&gt;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DDEE591-7DDE-52B4-F81A-142604B2E4A0}"/>
              </a:ext>
            </a:extLst>
          </p:cNvPr>
          <p:cNvSpPr txBox="1">
            <a:spLocks/>
          </p:cNvSpPr>
          <p:nvPr userDrawn="1"/>
        </p:nvSpPr>
        <p:spPr>
          <a:xfrm>
            <a:off x="264220" y="1292400"/>
            <a:ext cx="8251131" cy="315113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tx1"/>
                </a:solidFill>
                <a:latin typeface="Helvetica LT Pro" panose="020B0504020202020204" pitchFamily="34" charset="77"/>
                <a:ea typeface="+mj-ea"/>
                <a:cs typeface="+mj-cs"/>
              </a:defRPr>
            </a:lvl1pPr>
          </a:lstStyle>
          <a:p>
            <a:endParaRPr lang="en-US" sz="1800" baseline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04DC89-D24C-EF0C-C399-389B6F33B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220" y="1130697"/>
            <a:ext cx="8168580" cy="605293"/>
          </a:xfrm>
          <a:prstGeom prst="rect">
            <a:avLst/>
          </a:prstGeom>
        </p:spPr>
        <p:txBody>
          <a:bodyPr/>
          <a:lstStyle>
            <a:lvl1pPr>
              <a:defRPr sz="4000" b="1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314486E-F599-ADA4-3325-8B390E56D4F4}"/>
              </a:ext>
            </a:extLst>
          </p:cNvPr>
          <p:cNvSpPr txBox="1">
            <a:spLocks/>
          </p:cNvSpPr>
          <p:nvPr userDrawn="1"/>
        </p:nvSpPr>
        <p:spPr>
          <a:xfrm>
            <a:off x="355657" y="1914675"/>
            <a:ext cx="8318080" cy="285762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bg1"/>
                </a:solidFill>
                <a:latin typeface="Helvetica LT Pro" panose="020B0504020202020204" pitchFamily="34" charset="77"/>
                <a:ea typeface="+mj-ea"/>
                <a:cs typeface="+mj-cs"/>
              </a:defRPr>
            </a:lvl1pPr>
          </a:lstStyle>
          <a:p>
            <a:r>
              <a:rPr lang="en-US" sz="140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15140133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A6690F87-E402-658F-5B8B-16FCEBC2A4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4220" y="4840149"/>
            <a:ext cx="2057400" cy="274637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</a:lstStyle>
          <a:p>
            <a:fld id="{56E834B3-000F-D145-A796-3DA4747236F6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2B49E9A7-E9AE-D818-BA4F-AA993108A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4520" y="4840149"/>
            <a:ext cx="3086100" cy="274637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</a:lstStyle>
          <a:p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33E2ECAB-9C4B-8078-3F4F-9E90F1B8C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93520" y="4840149"/>
            <a:ext cx="2057400" cy="274637"/>
          </a:xfrm>
          <a:prstGeom prst="rect">
            <a:avLst/>
          </a:prstGeom>
        </p:spPr>
        <p:txBody>
          <a:bodyPr/>
          <a:lstStyle>
            <a:lvl1pPr algn="r">
              <a:defRPr sz="1000" b="0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</a:lstStyle>
          <a:p>
            <a:r>
              <a:rPr lang="en-US"/>
              <a:t>&lt;#&gt;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27BBF1BB-F1A8-40FC-FCFB-F2CF09F4AF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793624" y="1129322"/>
            <a:ext cx="4738193" cy="3155296"/>
          </a:xfrm>
          <a:prstGeom prst="rect">
            <a:avLst/>
          </a:prstGeom>
        </p:spPr>
        <p:txBody>
          <a:bodyPr/>
          <a:lstStyle>
            <a:lvl1pPr>
              <a:defRPr sz="1600" b="0" i="0" baseline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  <a:lvl2pPr>
              <a:defRPr sz="1600" b="0" i="0" baseline="0">
                <a:solidFill>
                  <a:schemeClr val="bg1"/>
                </a:solidFill>
                <a:latin typeface="Helvetica LT Pro" panose="020B0504020202020204" pitchFamily="34" charset="77"/>
              </a:defRPr>
            </a:lvl2pPr>
            <a:lvl3pPr>
              <a:defRPr sz="1600" b="0" i="0" baseline="0">
                <a:solidFill>
                  <a:schemeClr val="bg1"/>
                </a:solidFill>
                <a:latin typeface="Helvetica LT Pro" panose="020B0504020202020204" pitchFamily="34" charset="77"/>
              </a:defRPr>
            </a:lvl3pPr>
            <a:lvl4pPr>
              <a:defRPr sz="1600" b="0" i="0" baseline="0">
                <a:solidFill>
                  <a:schemeClr val="bg1"/>
                </a:solidFill>
                <a:latin typeface="Helvetica LT Pro" panose="020B0504020202020204" pitchFamily="34" charset="77"/>
              </a:defRPr>
            </a:lvl4pPr>
            <a:lvl5pPr>
              <a:defRPr sz="1600" b="0" i="0" baseline="0">
                <a:solidFill>
                  <a:schemeClr val="bg1"/>
                </a:solidFill>
                <a:latin typeface="Helvetica LT Pro" panose="020B0504020202020204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747B6634-EAAA-3D27-B5A5-44D5160FE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220" y="1129321"/>
            <a:ext cx="3315593" cy="1077261"/>
          </a:xfrm>
          <a:prstGeom prst="rect">
            <a:avLst/>
          </a:prstGeom>
        </p:spPr>
        <p:txBody>
          <a:bodyPr anchor="b"/>
          <a:lstStyle>
            <a:lvl1pPr>
              <a:defRPr sz="3200" b="0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0C8B7B3E-B2D2-1F2D-6EE6-84C89C149F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8362" y="2405356"/>
            <a:ext cx="3315593" cy="20360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53339992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4220" y="1095947"/>
            <a:ext cx="4233273" cy="30319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0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6B1F7F4-47FA-FA43-9D1C-00D583841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8210" y="1094011"/>
            <a:ext cx="3647152" cy="1073096"/>
          </a:xfrm>
          <a:prstGeom prst="rect">
            <a:avLst/>
          </a:prstGeom>
        </p:spPr>
        <p:txBody>
          <a:bodyPr anchor="b"/>
          <a:lstStyle>
            <a:lvl1pPr>
              <a:defRPr sz="3200" b="0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F9621B5D-F581-0D4D-BB71-57033893C0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08209" y="2382307"/>
            <a:ext cx="4052613" cy="23116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5085BDF7-50E7-0259-60BF-C17E3E9884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4220" y="4840149"/>
            <a:ext cx="2057400" cy="274637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</a:lstStyle>
          <a:p>
            <a:fld id="{56E834B3-000F-D145-A796-3DA4747236F6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9DE70AE0-87A8-569E-0DBC-5FB68C68A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4520" y="4840149"/>
            <a:ext cx="3086100" cy="274637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</a:lstStyle>
          <a:p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01B1DD5-28F3-245F-9E5A-9E4C2FBB4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93520" y="4840149"/>
            <a:ext cx="2057400" cy="274637"/>
          </a:xfrm>
          <a:prstGeom prst="rect">
            <a:avLst/>
          </a:prstGeom>
        </p:spPr>
        <p:txBody>
          <a:bodyPr/>
          <a:lstStyle>
            <a:lvl1pPr algn="r">
              <a:defRPr sz="1000" b="0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</a:lstStyle>
          <a:p>
            <a:r>
              <a:rPr lang="en-US"/>
              <a:t>&lt;#&gt;</a:t>
            </a:r>
          </a:p>
        </p:txBody>
      </p:sp>
    </p:spTree>
    <p:extLst>
      <p:ext uri="{BB962C8B-B14F-4D97-AF65-F5344CB8AC3E}">
        <p14:creationId xmlns:p14="http://schemas.microsoft.com/office/powerpoint/2010/main" val="4208273215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20332" y="1146282"/>
            <a:ext cx="4619241" cy="3983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0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6B1F7F4-47FA-FA43-9D1C-00D583841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220" y="1125691"/>
            <a:ext cx="3315593" cy="1110882"/>
          </a:xfrm>
          <a:prstGeom prst="rect">
            <a:avLst/>
          </a:prstGeom>
        </p:spPr>
        <p:txBody>
          <a:bodyPr anchor="b"/>
          <a:lstStyle>
            <a:lvl1pPr>
              <a:defRPr sz="3200" b="0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F9621B5D-F581-0D4D-BB71-57033893C0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4220" y="2370648"/>
            <a:ext cx="3315593" cy="27586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5085BDF7-50E7-0259-60BF-C17E3E9884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4220" y="4840149"/>
            <a:ext cx="2057400" cy="274637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</a:lstStyle>
          <a:p>
            <a:fld id="{56E834B3-000F-D145-A796-3DA4747236F6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9DE70AE0-87A8-569E-0DBC-5FB68C68A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4520" y="4840149"/>
            <a:ext cx="3086100" cy="274637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</a:lstStyle>
          <a:p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01B1DD5-28F3-245F-9E5A-9E4C2FBB4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93520" y="4840149"/>
            <a:ext cx="2057400" cy="274637"/>
          </a:xfrm>
          <a:prstGeom prst="rect">
            <a:avLst/>
          </a:prstGeom>
        </p:spPr>
        <p:txBody>
          <a:bodyPr/>
          <a:lstStyle>
            <a:lvl1pPr algn="r">
              <a:defRPr sz="1000" b="0" i="0">
                <a:solidFill>
                  <a:schemeClr val="bg1"/>
                </a:solidFill>
                <a:latin typeface="Helvetica LT Pro" panose="020B0504020202020204" pitchFamily="34" charset="77"/>
              </a:defRPr>
            </a:lvl1pPr>
          </a:lstStyle>
          <a:p>
            <a:r>
              <a:rPr lang="en-US"/>
              <a:t>&lt;#&gt;</a:t>
            </a:r>
          </a:p>
        </p:txBody>
      </p:sp>
    </p:spTree>
    <p:extLst>
      <p:ext uri="{BB962C8B-B14F-4D97-AF65-F5344CB8AC3E}">
        <p14:creationId xmlns:p14="http://schemas.microsoft.com/office/powerpoint/2010/main" val="3741656082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1612044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06547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A1B1F-E2B5-4946-A9CC-166623774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746" y="273844"/>
            <a:ext cx="7886700" cy="52120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296DD2-A69A-714A-A73B-2681ACCCAB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2B867F-8564-DD41-9C12-C6DBED8A0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76471-5093-4DA0-971F-21BAC575C8B7}" type="datetime1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3F54C0-E300-4F46-8B0C-92BF4A5BB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8D5872-42CF-0748-84A5-8632DE64B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0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45449264-5CB0-6C4F-866E-D5ECC502B01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B5D58A4-8316-4629-970A-A0E6ED70548E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53747" y="966978"/>
            <a:ext cx="3868340" cy="377190"/>
          </a:xfrm>
          <a:solidFill>
            <a:srgbClr val="F2A900"/>
          </a:solidFill>
        </p:spPr>
        <p:txBody>
          <a:bodyPr anchor="ctr">
            <a:normAutofit/>
          </a:bodyPr>
          <a:lstStyle>
            <a:lvl1pPr marL="0" indent="0">
              <a:buNone/>
              <a:defRPr sz="15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95929861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261C3-97D0-4F0F-8384-DB04E0489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9A6E7A-63A2-44C1-8EF3-D014739CA3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A963F0-3EA9-49FA-9943-3B59A28A54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6B4641-B85D-4C98-BFB4-1ED3B6857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9B75A-AB21-4D54-943B-89FBA846FB9F}" type="datetime1">
              <a:rPr lang="en-US" smtClean="0"/>
              <a:t>9/19/2024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D9A6AB-0DB6-4985-A829-4588FC03B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26F6C5-136B-4B25-8D39-FE114F03F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714500" y="4767263"/>
            <a:ext cx="20574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2B2276-BA27-4E20-BB1F-4BE675AC5B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570220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FA95C96-E95B-DD8A-C889-B6B0D8E9C45D}"/>
              </a:ext>
            </a:extLst>
          </p:cNvPr>
          <p:cNvSpPr/>
          <p:nvPr userDrawn="1"/>
        </p:nvSpPr>
        <p:spPr>
          <a:xfrm>
            <a:off x="0" y="729943"/>
            <a:ext cx="9144000" cy="4413555"/>
          </a:xfrm>
          <a:prstGeom prst="rect">
            <a:avLst/>
          </a:prstGeom>
          <a:solidFill>
            <a:srgbClr val="005B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highlight>
                <a:srgbClr val="C0C0C0"/>
              </a:highlight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B84C842-8D4B-1D4A-BEE3-429710021B6F}"/>
              </a:ext>
            </a:extLst>
          </p:cNvPr>
          <p:cNvSpPr/>
          <p:nvPr userDrawn="1"/>
        </p:nvSpPr>
        <p:spPr>
          <a:xfrm>
            <a:off x="0" y="2"/>
            <a:ext cx="9143999" cy="8118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>
            <a:cxnSpLocks/>
          </p:cNvCxnSpPr>
          <p:nvPr userDrawn="1"/>
        </p:nvCxnSpPr>
        <p:spPr>
          <a:xfrm flipH="1">
            <a:off x="0" y="851686"/>
            <a:ext cx="9144000" cy="0"/>
          </a:xfrm>
          <a:prstGeom prst="line">
            <a:avLst/>
          </a:prstGeom>
          <a:ln w="793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094" y="232645"/>
            <a:ext cx="375270" cy="407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62897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5" r:id="rId3"/>
    <p:sldLayoutId id="2147483666" r:id="rId4"/>
    <p:sldLayoutId id="2147483667" r:id="rId5"/>
    <p:sldLayoutId id="2147483669" r:id="rId6"/>
    <p:sldLayoutId id="2147483671" r:id="rId7"/>
    <p:sldLayoutId id="2147483670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8" r:id="rId14"/>
    <p:sldLayoutId id="2147483680" r:id="rId15"/>
    <p:sldLayoutId id="2147483681" r:id="rId1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FA95C96-E95B-DD8A-C889-B6B0D8E9C45D}"/>
              </a:ext>
            </a:extLst>
          </p:cNvPr>
          <p:cNvSpPr/>
          <p:nvPr userDrawn="1"/>
        </p:nvSpPr>
        <p:spPr>
          <a:xfrm>
            <a:off x="0" y="729943"/>
            <a:ext cx="9144000" cy="4413555"/>
          </a:xfrm>
          <a:prstGeom prst="rect">
            <a:avLst/>
          </a:prstGeom>
          <a:solidFill>
            <a:srgbClr val="005B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highlight>
                <a:srgbClr val="C0C0C0"/>
              </a:highlight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B84C842-8D4B-1D4A-BEE3-429710021B6F}"/>
              </a:ext>
            </a:extLst>
          </p:cNvPr>
          <p:cNvSpPr/>
          <p:nvPr userDrawn="1"/>
        </p:nvSpPr>
        <p:spPr>
          <a:xfrm>
            <a:off x="0" y="2"/>
            <a:ext cx="9143999" cy="8118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>
            <a:cxnSpLocks/>
          </p:cNvCxnSpPr>
          <p:nvPr userDrawn="1"/>
        </p:nvCxnSpPr>
        <p:spPr>
          <a:xfrm flipH="1">
            <a:off x="0" y="851686"/>
            <a:ext cx="9144000" cy="0"/>
          </a:xfrm>
          <a:prstGeom prst="line">
            <a:avLst/>
          </a:prstGeom>
          <a:ln w="793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094" y="232645"/>
            <a:ext cx="375270" cy="407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1187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28D06590-7BBC-8F08-E278-B5E95F1E38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0" y="884173"/>
            <a:ext cx="9152626" cy="4245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919DD5F-465F-9B22-7A4F-8A4E59F1ACCB}"/>
              </a:ext>
            </a:extLst>
          </p:cNvPr>
          <p:cNvSpPr/>
          <p:nvPr/>
        </p:nvSpPr>
        <p:spPr>
          <a:xfrm>
            <a:off x="0" y="0"/>
            <a:ext cx="9144000" cy="818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5EC4BB7-E231-2B88-AE26-EB2F57428EF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094" y="232645"/>
            <a:ext cx="375270" cy="40743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A18BE98-4540-0E90-C9AC-D8F418844532}"/>
              </a:ext>
            </a:extLst>
          </p:cNvPr>
          <p:cNvSpPr txBox="1"/>
          <p:nvPr/>
        </p:nvSpPr>
        <p:spPr>
          <a:xfrm>
            <a:off x="748876" y="188171"/>
            <a:ext cx="7437592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Defining and Measuring Transit Equity</a:t>
            </a:r>
            <a:endParaRPr lang="en-US" sz="2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EBC703C-A553-B9E4-354B-D5894760A86D}"/>
              </a:ext>
            </a:extLst>
          </p:cNvPr>
          <p:cNvSpPr txBox="1">
            <a:spLocks/>
          </p:cNvSpPr>
          <p:nvPr/>
        </p:nvSpPr>
        <p:spPr>
          <a:xfrm>
            <a:off x="6728601" y="4761778"/>
            <a:ext cx="2414286" cy="36839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bg1"/>
                </a:solidFill>
                <a:latin typeface="Helvetica LT Pro" panose="020B0504020202020204" pitchFamily="34" charset="77"/>
                <a:ea typeface="+mj-ea"/>
                <a:cs typeface="+mj-cs"/>
              </a:defRPr>
            </a:lvl1pPr>
          </a:lstStyle>
          <a:p>
            <a:r>
              <a:rPr lang="en-US" sz="18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September 20, 2024</a:t>
            </a:r>
          </a:p>
        </p:txBody>
      </p:sp>
    </p:spTree>
    <p:extLst>
      <p:ext uri="{BB962C8B-B14F-4D97-AF65-F5344CB8AC3E}">
        <p14:creationId xmlns:p14="http://schemas.microsoft.com/office/powerpoint/2010/main" val="2563631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3B95DB-55CC-DF17-91DD-97F81A347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2FAEB0A-B4FF-3F30-9F6F-EE0733D0B536}"/>
              </a:ext>
            </a:extLst>
          </p:cNvPr>
          <p:cNvSpPr/>
          <p:nvPr/>
        </p:nvSpPr>
        <p:spPr>
          <a:xfrm>
            <a:off x="0" y="805530"/>
            <a:ext cx="9144000" cy="433797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6C8ABE-5C3A-5ADF-45AC-9602BFE96E6A}"/>
              </a:ext>
            </a:extLst>
          </p:cNvPr>
          <p:cNvSpPr txBox="1"/>
          <p:nvPr/>
        </p:nvSpPr>
        <p:spPr>
          <a:xfrm>
            <a:off x="287300" y="936764"/>
            <a:ext cx="8370925" cy="297004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</a:pPr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Equity: the fair and just distribution of benefits and burdens of transit services, policies, and infrastructure across communities of historically disadvantaged populations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</a:pPr>
            <a:endParaRPr lang="en-US" sz="1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</a:pPr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than Title VI or the Americans with Disabilities Act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950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Federal laws are meant as floors, not ceilings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95000"/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</a:pPr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method to evaluate the impact of transit beyond generic access, travel time, and budget measures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EE1BD1C-A1F3-F1D0-7731-90009EC79F4E}"/>
              </a:ext>
            </a:extLst>
          </p:cNvPr>
          <p:cNvSpPr txBox="1"/>
          <p:nvPr/>
        </p:nvSpPr>
        <p:spPr>
          <a:xfrm>
            <a:off x="748875" y="180928"/>
            <a:ext cx="790935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700" b="1" dirty="0">
                <a:latin typeface="Arial" panose="020B0604020202020204" pitchFamily="34" charset="0"/>
                <a:cs typeface="Arial" panose="020B0604020202020204" pitchFamily="34" charset="0"/>
              </a:rPr>
              <a:t>What is Equity, How Do We Apply to Transit?</a:t>
            </a:r>
            <a:endParaRPr lang="en-US" sz="2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66EC69-AABE-D58B-A77E-30AA096F13DF}"/>
              </a:ext>
            </a:extLst>
          </p:cNvPr>
          <p:cNvSpPr txBox="1"/>
          <p:nvPr/>
        </p:nvSpPr>
        <p:spPr>
          <a:xfrm>
            <a:off x="8856700" y="4835723"/>
            <a:ext cx="4357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latin typeface="NeueHaasGroteskDisp Pro Md"/>
              </a:rPr>
              <a:t>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99D396-8349-E725-5DA3-68C8F40F1CB2}"/>
              </a:ext>
            </a:extLst>
          </p:cNvPr>
          <p:cNvSpPr txBox="1"/>
          <p:nvPr/>
        </p:nvSpPr>
        <p:spPr>
          <a:xfrm>
            <a:off x="8658225" y="4797014"/>
            <a:ext cx="3718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B8006617-AEDF-445B-BC14-1F1BB2400F2B}" type="slidenum"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</a:t>
            </a:fld>
            <a:endParaRPr lang="en-US" sz="1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2549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3B95DB-55CC-DF17-91DD-97F81A347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2FAEB0A-B4FF-3F30-9F6F-EE0733D0B536}"/>
              </a:ext>
            </a:extLst>
          </p:cNvPr>
          <p:cNvSpPr/>
          <p:nvPr/>
        </p:nvSpPr>
        <p:spPr>
          <a:xfrm>
            <a:off x="0" y="805530"/>
            <a:ext cx="9144000" cy="433797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6C8ABE-5C3A-5ADF-45AC-9602BFE96E6A}"/>
              </a:ext>
            </a:extLst>
          </p:cNvPr>
          <p:cNvSpPr txBox="1"/>
          <p:nvPr/>
        </p:nvSpPr>
        <p:spPr>
          <a:xfrm>
            <a:off x="287300" y="936764"/>
            <a:ext cx="8370925" cy="170816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</a:pPr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Several transit agencies have taken concrete steps to define and measure equity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950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SFMTA (San Francisco)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950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King County Metro (Seattle)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95000"/>
              <a:buFont typeface="Arial" panose="020B0604020202020204" pitchFamily="34" charset="0"/>
              <a:buChar char="•"/>
            </a:pP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Trimet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(Portland)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EE1BD1C-A1F3-F1D0-7731-90009EC79F4E}"/>
              </a:ext>
            </a:extLst>
          </p:cNvPr>
          <p:cNvSpPr txBox="1"/>
          <p:nvPr/>
        </p:nvSpPr>
        <p:spPr>
          <a:xfrm>
            <a:off x="748875" y="180928"/>
            <a:ext cx="790935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700" b="1" dirty="0">
                <a:latin typeface="Arial" panose="020B0604020202020204" pitchFamily="34" charset="0"/>
                <a:cs typeface="Arial" panose="020B0604020202020204" pitchFamily="34" charset="0"/>
              </a:rPr>
              <a:t>Examples from Transit Agencies</a:t>
            </a:r>
            <a:endParaRPr lang="en-US" sz="2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66EC69-AABE-D58B-A77E-30AA096F13DF}"/>
              </a:ext>
            </a:extLst>
          </p:cNvPr>
          <p:cNvSpPr txBox="1"/>
          <p:nvPr/>
        </p:nvSpPr>
        <p:spPr>
          <a:xfrm>
            <a:off x="8856700" y="4835723"/>
            <a:ext cx="4357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latin typeface="NeueHaasGroteskDisp Pro Md"/>
              </a:rPr>
              <a:t>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99D396-8349-E725-5DA3-68C8F40F1CB2}"/>
              </a:ext>
            </a:extLst>
          </p:cNvPr>
          <p:cNvSpPr txBox="1"/>
          <p:nvPr/>
        </p:nvSpPr>
        <p:spPr>
          <a:xfrm>
            <a:off x="8658225" y="4797014"/>
            <a:ext cx="3718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B8006617-AEDF-445B-BC14-1F1BB2400F2B}" type="slidenum"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3</a:t>
            </a:fld>
            <a:endParaRPr lang="en-US" sz="1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E7ADC5F-7227-BF55-5C43-453833B556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0418" y="1667708"/>
            <a:ext cx="4687807" cy="2613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2978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3B95DB-55CC-DF17-91DD-97F81A347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2FAEB0A-B4FF-3F30-9F6F-EE0733D0B536}"/>
              </a:ext>
            </a:extLst>
          </p:cNvPr>
          <p:cNvSpPr/>
          <p:nvPr/>
        </p:nvSpPr>
        <p:spPr>
          <a:xfrm>
            <a:off x="0" y="805530"/>
            <a:ext cx="9144000" cy="433797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6C8ABE-5C3A-5ADF-45AC-9602BFE96E6A}"/>
              </a:ext>
            </a:extLst>
          </p:cNvPr>
          <p:cNvSpPr txBox="1"/>
          <p:nvPr/>
        </p:nvSpPr>
        <p:spPr>
          <a:xfrm>
            <a:off x="271385" y="1389465"/>
            <a:ext cx="4432165" cy="31700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</a:pPr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Move beyond travel time savings or ridership measures</a:t>
            </a:r>
          </a:p>
          <a:p>
            <a:pPr>
              <a:spcAft>
                <a:spcPts val="600"/>
              </a:spcAft>
              <a:buSzPct val="95000"/>
            </a:pPr>
            <a:endParaRPr lang="en-US" sz="1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  <a:buSzPct val="95000"/>
            </a:pPr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Equity goals may justify increases in costs per boarding, reduced farebox revenue</a:t>
            </a:r>
          </a:p>
          <a:p>
            <a:pPr>
              <a:spcAft>
                <a:spcPts val="600"/>
              </a:spcAft>
              <a:buSzPct val="95000"/>
            </a:pPr>
            <a:endParaRPr lang="en-US" sz="1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  <a:buSzPct val="95000"/>
            </a:pPr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Equity goals can spark creative thinking in providing services to meet new success criteria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EE1BD1C-A1F3-F1D0-7731-90009EC79F4E}"/>
              </a:ext>
            </a:extLst>
          </p:cNvPr>
          <p:cNvSpPr txBox="1"/>
          <p:nvPr/>
        </p:nvSpPr>
        <p:spPr>
          <a:xfrm>
            <a:off x="748875" y="180928"/>
            <a:ext cx="790935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700" b="1" dirty="0">
                <a:latin typeface="Arial" panose="020B0604020202020204" pitchFamily="34" charset="0"/>
                <a:cs typeface="Arial" panose="020B0604020202020204" pitchFamily="34" charset="0"/>
              </a:rPr>
              <a:t>Equity: New Measure of Success</a:t>
            </a:r>
            <a:endParaRPr lang="en-US" sz="2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66EC69-AABE-D58B-A77E-30AA096F13DF}"/>
              </a:ext>
            </a:extLst>
          </p:cNvPr>
          <p:cNvSpPr txBox="1"/>
          <p:nvPr/>
        </p:nvSpPr>
        <p:spPr>
          <a:xfrm>
            <a:off x="8856700" y="4835723"/>
            <a:ext cx="4357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latin typeface="NeueHaasGroteskDisp Pro Md"/>
              </a:rPr>
              <a:t>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99D396-8349-E725-5DA3-68C8F40F1CB2}"/>
              </a:ext>
            </a:extLst>
          </p:cNvPr>
          <p:cNvSpPr txBox="1"/>
          <p:nvPr/>
        </p:nvSpPr>
        <p:spPr>
          <a:xfrm>
            <a:off x="8658225" y="4797014"/>
            <a:ext cx="3718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B8006617-AEDF-445B-BC14-1F1BB2400F2B}" type="slidenum"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4</a:t>
            </a:fld>
            <a:endParaRPr lang="en-US" sz="1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C3AB76F-B4DC-1C82-5A27-0E6A454338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4922" y="1840678"/>
            <a:ext cx="4355119" cy="238438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3F809F7-01CC-086E-1DB1-F87C8BC0AE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4921" y="1477695"/>
            <a:ext cx="4355120" cy="388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610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3B95DB-55CC-DF17-91DD-97F81A347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2FAEB0A-B4FF-3F30-9F6F-EE0733D0B536}"/>
              </a:ext>
            </a:extLst>
          </p:cNvPr>
          <p:cNvSpPr/>
          <p:nvPr/>
        </p:nvSpPr>
        <p:spPr>
          <a:xfrm>
            <a:off x="0" y="805530"/>
            <a:ext cx="9144000" cy="433797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6C8ABE-5C3A-5ADF-45AC-9602BFE96E6A}"/>
              </a:ext>
            </a:extLst>
          </p:cNvPr>
          <p:cNvSpPr txBox="1"/>
          <p:nvPr/>
        </p:nvSpPr>
        <p:spPr>
          <a:xfrm>
            <a:off x="287300" y="936764"/>
            <a:ext cx="4707394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600"/>
              </a:spcAft>
              <a:buSzPct val="95000"/>
            </a:pPr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 Francisco: Bayview Shuttle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EE1BD1C-A1F3-F1D0-7731-90009EC79F4E}"/>
              </a:ext>
            </a:extLst>
          </p:cNvPr>
          <p:cNvSpPr txBox="1"/>
          <p:nvPr/>
        </p:nvSpPr>
        <p:spPr>
          <a:xfrm>
            <a:off x="748875" y="180928"/>
            <a:ext cx="790935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700" b="1" dirty="0">
                <a:latin typeface="Arial" panose="020B0604020202020204" pitchFamily="34" charset="0"/>
                <a:cs typeface="Arial" panose="020B0604020202020204" pitchFamily="34" charset="0"/>
              </a:rPr>
              <a:t>Equity: New Service Provisions</a:t>
            </a:r>
            <a:endParaRPr lang="en-US" sz="2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66EC69-AABE-D58B-A77E-30AA096F13DF}"/>
              </a:ext>
            </a:extLst>
          </p:cNvPr>
          <p:cNvSpPr txBox="1"/>
          <p:nvPr/>
        </p:nvSpPr>
        <p:spPr>
          <a:xfrm>
            <a:off x="8856700" y="4835723"/>
            <a:ext cx="4357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latin typeface="NeueHaasGroteskDisp Pro Md"/>
              </a:rPr>
              <a:t>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99D396-8349-E725-5DA3-68C8F40F1CB2}"/>
              </a:ext>
            </a:extLst>
          </p:cNvPr>
          <p:cNvSpPr txBox="1"/>
          <p:nvPr/>
        </p:nvSpPr>
        <p:spPr>
          <a:xfrm>
            <a:off x="8658225" y="4797014"/>
            <a:ext cx="3718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B8006617-AEDF-445B-BC14-1F1BB2400F2B}" type="slidenum"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5</a:t>
            </a:fld>
            <a:endParaRPr lang="en-US" sz="1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5377AD1-C9CA-1727-DFFE-592F77470A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71" y="1345721"/>
            <a:ext cx="4840051" cy="3797779"/>
          </a:xfrm>
          <a:prstGeom prst="rect">
            <a:avLst/>
          </a:prstGeom>
        </p:spPr>
      </p:pic>
      <p:pic>
        <p:nvPicPr>
          <p:cNvPr id="1026" name="Picture 2" descr="Map showing a potential service area for the new Bayview Shuttle. ">
            <a:extLst>
              <a:ext uri="{FF2B5EF4-FFF2-40B4-BE49-F238E27FC236}">
                <a16:creationId xmlns:a16="http://schemas.microsoft.com/office/drawing/2014/main" id="{62467D70-8451-ABE5-6FDB-0049871C22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6770" y="1182389"/>
            <a:ext cx="3491481" cy="3556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9188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3B95DB-55CC-DF17-91DD-97F81A347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2FAEB0A-B4FF-3F30-9F6F-EE0733D0B536}"/>
              </a:ext>
            </a:extLst>
          </p:cNvPr>
          <p:cNvSpPr/>
          <p:nvPr/>
        </p:nvSpPr>
        <p:spPr>
          <a:xfrm>
            <a:off x="0" y="805530"/>
            <a:ext cx="9144000" cy="433797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EE1BD1C-A1F3-F1D0-7731-90009EC79F4E}"/>
              </a:ext>
            </a:extLst>
          </p:cNvPr>
          <p:cNvSpPr txBox="1"/>
          <p:nvPr/>
        </p:nvSpPr>
        <p:spPr>
          <a:xfrm>
            <a:off x="748875" y="180928"/>
            <a:ext cx="790935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700" b="1" dirty="0">
                <a:latin typeface="Arial" panose="020B0604020202020204" pitchFamily="34" charset="0"/>
                <a:cs typeface="Arial" panose="020B0604020202020204" pitchFamily="34" charset="0"/>
              </a:rPr>
              <a:t>Equity: New Service Provisions</a:t>
            </a:r>
            <a:endParaRPr lang="en-US" sz="2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66EC69-AABE-D58B-A77E-30AA096F13DF}"/>
              </a:ext>
            </a:extLst>
          </p:cNvPr>
          <p:cNvSpPr txBox="1"/>
          <p:nvPr/>
        </p:nvSpPr>
        <p:spPr>
          <a:xfrm>
            <a:off x="8856700" y="4835723"/>
            <a:ext cx="4357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latin typeface="NeueHaasGroteskDisp Pro Md"/>
              </a:rPr>
              <a:t>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99D396-8349-E725-5DA3-68C8F40F1CB2}"/>
              </a:ext>
            </a:extLst>
          </p:cNvPr>
          <p:cNvSpPr txBox="1"/>
          <p:nvPr/>
        </p:nvSpPr>
        <p:spPr>
          <a:xfrm>
            <a:off x="8658225" y="4797014"/>
            <a:ext cx="3718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B8006617-AEDF-445B-BC14-1F1BB2400F2B}" type="slidenum"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6</a:t>
            </a:fld>
            <a:endParaRPr lang="en-US" sz="1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539FFC8-A687-A124-287F-BEA8E155D5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4042" y="907590"/>
            <a:ext cx="4133850" cy="413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076DC8A-0F79-4808-39F5-CD7284B7B57B}"/>
              </a:ext>
            </a:extLst>
          </p:cNvPr>
          <p:cNvSpPr txBox="1"/>
          <p:nvPr/>
        </p:nvSpPr>
        <p:spPr>
          <a:xfrm>
            <a:off x="287300" y="936764"/>
            <a:ext cx="4707394" cy="226215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</a:pPr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York City Transit: Access-A-Ride E-Hail Program</a:t>
            </a:r>
          </a:p>
          <a:p>
            <a:pPr marL="285750" indent="-285750">
              <a:spcAft>
                <a:spcPts val="600"/>
              </a:spcAft>
              <a:buSzPct val="950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On-demand paratransit</a:t>
            </a:r>
          </a:p>
          <a:p>
            <a:pPr marL="285750" indent="-285750">
              <a:spcAft>
                <a:spcPts val="600"/>
              </a:spcAft>
              <a:buSzPct val="950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Phase 3 of program increased max fare</a:t>
            </a:r>
          </a:p>
          <a:p>
            <a:pPr marL="285750" indent="-285750">
              <a:spcAft>
                <a:spcPts val="600"/>
              </a:spcAft>
              <a:buSzPct val="950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provides high level of access and potentially reduces overall paratransit costs</a:t>
            </a:r>
          </a:p>
        </p:txBody>
      </p:sp>
    </p:spTree>
    <p:extLst>
      <p:ext uri="{BB962C8B-B14F-4D97-AF65-F5344CB8AC3E}">
        <p14:creationId xmlns:p14="http://schemas.microsoft.com/office/powerpoint/2010/main" val="15105034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3B95DB-55CC-DF17-91DD-97F81A347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2FAEB0A-B4FF-3F30-9F6F-EE0733D0B536}"/>
              </a:ext>
            </a:extLst>
          </p:cNvPr>
          <p:cNvSpPr/>
          <p:nvPr/>
        </p:nvSpPr>
        <p:spPr>
          <a:xfrm>
            <a:off x="0" y="805530"/>
            <a:ext cx="9144000" cy="433797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6C8ABE-5C3A-5ADF-45AC-9602BFE96E6A}"/>
              </a:ext>
            </a:extLst>
          </p:cNvPr>
          <p:cNvSpPr txBox="1"/>
          <p:nvPr/>
        </p:nvSpPr>
        <p:spPr>
          <a:xfrm>
            <a:off x="287299" y="936764"/>
            <a:ext cx="8370925" cy="178510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600"/>
              </a:spcAft>
              <a:buSzPct val="95000"/>
            </a:pPr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Portland: LIFT + Instacart</a:t>
            </a:r>
          </a:p>
          <a:p>
            <a:pPr marL="285750" indent="-285750">
              <a:spcAft>
                <a:spcPts val="600"/>
              </a:spcAft>
              <a:buSzPct val="950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Piloting provision of $10/month Instacart subscription for LIFT customers</a:t>
            </a:r>
          </a:p>
          <a:p>
            <a:pPr marL="285750" indent="-285750">
              <a:spcAft>
                <a:spcPts val="600"/>
              </a:spcAft>
              <a:buSzPct val="950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Enables customers to have groceries delivered</a:t>
            </a:r>
          </a:p>
          <a:p>
            <a:pPr marL="285750" indent="-285750">
              <a:spcAft>
                <a:spcPts val="600"/>
              </a:spcAft>
              <a:buSzPct val="950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Significantly reduces number of LIFT trips, saving operating costs</a:t>
            </a:r>
          </a:p>
          <a:p>
            <a:pPr marL="285750" indent="-285750">
              <a:spcAft>
                <a:spcPts val="600"/>
              </a:spcAft>
              <a:buSzPct val="950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Significantly reduces time spent to travel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EE1BD1C-A1F3-F1D0-7731-90009EC79F4E}"/>
              </a:ext>
            </a:extLst>
          </p:cNvPr>
          <p:cNvSpPr txBox="1"/>
          <p:nvPr/>
        </p:nvSpPr>
        <p:spPr>
          <a:xfrm>
            <a:off x="748875" y="180928"/>
            <a:ext cx="790935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700" b="1" dirty="0">
                <a:latin typeface="Arial" panose="020B0604020202020204" pitchFamily="34" charset="0"/>
                <a:cs typeface="Arial" panose="020B0604020202020204" pitchFamily="34" charset="0"/>
              </a:rPr>
              <a:t>Equity: New Service Provisions</a:t>
            </a:r>
            <a:endParaRPr lang="en-US" sz="2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66EC69-AABE-D58B-A77E-30AA096F13DF}"/>
              </a:ext>
            </a:extLst>
          </p:cNvPr>
          <p:cNvSpPr txBox="1"/>
          <p:nvPr/>
        </p:nvSpPr>
        <p:spPr>
          <a:xfrm>
            <a:off x="8856700" y="4835723"/>
            <a:ext cx="4357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latin typeface="NeueHaasGroteskDisp Pro Md"/>
              </a:rPr>
              <a:t>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99D396-8349-E725-5DA3-68C8F40F1CB2}"/>
              </a:ext>
            </a:extLst>
          </p:cNvPr>
          <p:cNvSpPr txBox="1"/>
          <p:nvPr/>
        </p:nvSpPr>
        <p:spPr>
          <a:xfrm>
            <a:off x="8658225" y="4797014"/>
            <a:ext cx="3718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B8006617-AEDF-445B-BC14-1F1BB2400F2B}" type="slidenum"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7</a:t>
            </a:fld>
            <a:endParaRPr lang="en-US" sz="1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03939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3B95DB-55CC-DF17-91DD-97F81A347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2FAEB0A-B4FF-3F30-9F6F-EE0733D0B536}"/>
              </a:ext>
            </a:extLst>
          </p:cNvPr>
          <p:cNvSpPr/>
          <p:nvPr/>
        </p:nvSpPr>
        <p:spPr>
          <a:xfrm>
            <a:off x="0" y="805530"/>
            <a:ext cx="9144000" cy="433797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6C8ABE-5C3A-5ADF-45AC-9602BFE96E6A}"/>
              </a:ext>
            </a:extLst>
          </p:cNvPr>
          <p:cNvSpPr txBox="1"/>
          <p:nvPr/>
        </p:nvSpPr>
        <p:spPr>
          <a:xfrm>
            <a:off x="287300" y="936764"/>
            <a:ext cx="8370925" cy="31700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</a:pPr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Traditional measures of success include ridership growth, passenger minutes saved, farebox recovery, cost per revenue hour, customer satisfaction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</a:pPr>
            <a:endParaRPr lang="en-US" sz="1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  <a:buSzPct val="95000"/>
            </a:pPr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 these measures can push service plans towards white collar, central business district (CBD) oriented rush hours at the expense of shift work, weekend travel, and non-work but still essential travel to non-CBD areas </a:t>
            </a:r>
          </a:p>
          <a:p>
            <a:pPr>
              <a:spcAft>
                <a:spcPts val="600"/>
              </a:spcAft>
              <a:buSzPct val="95000"/>
            </a:pPr>
            <a:endParaRPr lang="en-US" sz="1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  <a:buSzPct val="95000"/>
            </a:pPr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Incorporating equity opens up new ways of thinking about how to achieve the goals of a community and measure success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EE1BD1C-A1F3-F1D0-7731-90009EC79F4E}"/>
              </a:ext>
            </a:extLst>
          </p:cNvPr>
          <p:cNvSpPr txBox="1"/>
          <p:nvPr/>
        </p:nvSpPr>
        <p:spPr>
          <a:xfrm>
            <a:off x="748875" y="180928"/>
            <a:ext cx="790935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700" b="1" dirty="0">
                <a:latin typeface="Arial" panose="020B0604020202020204" pitchFamily="34" charset="0"/>
                <a:cs typeface="Arial" panose="020B0604020202020204" pitchFamily="34" charset="0"/>
              </a:rPr>
              <a:t>Equity: In Summary</a:t>
            </a:r>
            <a:endParaRPr lang="en-US" sz="2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66EC69-AABE-D58B-A77E-30AA096F13DF}"/>
              </a:ext>
            </a:extLst>
          </p:cNvPr>
          <p:cNvSpPr txBox="1"/>
          <p:nvPr/>
        </p:nvSpPr>
        <p:spPr>
          <a:xfrm>
            <a:off x="8856700" y="4835723"/>
            <a:ext cx="4357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latin typeface="NeueHaasGroteskDisp Pro Md"/>
              </a:rPr>
              <a:t>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99D396-8349-E725-5DA3-68C8F40F1CB2}"/>
              </a:ext>
            </a:extLst>
          </p:cNvPr>
          <p:cNvSpPr txBox="1"/>
          <p:nvPr/>
        </p:nvSpPr>
        <p:spPr>
          <a:xfrm>
            <a:off x="8658225" y="4797014"/>
            <a:ext cx="3718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B8006617-AEDF-445B-BC14-1F1BB2400F2B}" type="slidenum"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8</a:t>
            </a:fld>
            <a:endParaRPr lang="en-US" sz="1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8442622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Intern Packet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247BA0"/>
      </a:accent1>
      <a:accent2>
        <a:srgbClr val="69306D"/>
      </a:accent2>
      <a:accent3>
        <a:srgbClr val="D76A03"/>
      </a:accent3>
      <a:accent4>
        <a:srgbClr val="136F63"/>
      </a:accent4>
      <a:accent5>
        <a:srgbClr val="FEC306"/>
      </a:accent5>
      <a:accent6>
        <a:srgbClr val="08B466"/>
      </a:accent6>
      <a:hlink>
        <a:srgbClr val="247BA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ustom Desig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abd4c375-8293-451e-954d-85100fbc7747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AE488B89EAC0A4E8BB5956FBCEF64AF" ma:contentTypeVersion="15" ma:contentTypeDescription="Create a new document." ma:contentTypeScope="" ma:versionID="034a4601d892309a152858af01fd1624">
  <xsd:schema xmlns:xsd="http://www.w3.org/2001/XMLSchema" xmlns:xs="http://www.w3.org/2001/XMLSchema" xmlns:p="http://schemas.microsoft.com/office/2006/metadata/properties" xmlns:ns3="b0717404-defd-47d3-9016-61ea574bd321" xmlns:ns4="abd4c375-8293-451e-954d-85100fbc7747" targetNamespace="http://schemas.microsoft.com/office/2006/metadata/properties" ma:root="true" ma:fieldsID="b2d496a5402784b33f04b0918add835d" ns3:_="" ns4:_="">
    <xsd:import namespace="b0717404-defd-47d3-9016-61ea574bd321"/>
    <xsd:import namespace="abd4c375-8293-451e-954d-85100fbc7747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Location" minOccurs="0"/>
                <xsd:element ref="ns4:_activity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0717404-defd-47d3-9016-61ea574bd32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d4c375-8293-451e-954d-85100fbc774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_activity" ma:index="19" nillable="true" ma:displayName="_activity" ma:hidden="true" ma:internalName="_activity">
      <xsd:simpleType>
        <xsd:restriction base="dms:Note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ADB98FC-D93C-49BD-ABBC-DF76A7BED9AD}">
  <ds:schemaRefs>
    <ds:schemaRef ds:uri="abd4c375-8293-451e-954d-85100fbc7747"/>
    <ds:schemaRef ds:uri="b0717404-defd-47d3-9016-61ea574bd32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44CA3A9-9BC4-4C30-A233-EF6A922B7B9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7246E52-C6C0-4027-B531-6BD3DECFCC45}">
  <ds:schemaRefs>
    <ds:schemaRef ds:uri="abd4c375-8293-451e-954d-85100fbc7747"/>
    <ds:schemaRef ds:uri="b0717404-defd-47d3-9016-61ea574bd32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79c07380-cc98-41bd-806b-0ae925588f66}" enabled="0" method="" siteId="{79c07380-cc98-41bd-806b-0ae925588f6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</TotalTime>
  <Words>349</Words>
  <Application>Microsoft Office PowerPoint</Application>
  <PresentationFormat>On-screen Show (16:9)</PresentationFormat>
  <Paragraphs>61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Helvetica LT Pro</vt:lpstr>
      <vt:lpstr>NeueHaasGroteskDisp Pro Md</vt:lpstr>
      <vt:lpstr>Wingdings</vt:lpstr>
      <vt:lpstr>Custom Design</vt:lpstr>
      <vt:lpstr>1_Custom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Beth DeFalco</dc:creator>
  <cp:lastModifiedBy>Pangilinan, Chris</cp:lastModifiedBy>
  <cp:revision>9</cp:revision>
  <cp:lastPrinted>2024-05-14T16:26:06Z</cp:lastPrinted>
  <dcterms:created xsi:type="dcterms:W3CDTF">2017-03-27T17:28:43Z</dcterms:created>
  <dcterms:modified xsi:type="dcterms:W3CDTF">2024-09-19T21:50:56Z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0x0101000AE488B89EAC0A4E8BB5956FBCEF64AF</vt:lpwstr>
  </property>
</Properties>
</file>