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Lst>
  <p:notesMasterIdLst>
    <p:notesMasterId r:id="rId35"/>
  </p:notesMasterIdLst>
  <p:sldIdLst>
    <p:sldId id="256" r:id="rId6"/>
    <p:sldId id="604" r:id="rId7"/>
    <p:sldId id="597" r:id="rId8"/>
    <p:sldId id="287" r:id="rId9"/>
    <p:sldId id="338" r:id="rId10"/>
    <p:sldId id="268" r:id="rId11"/>
    <p:sldId id="354" r:id="rId12"/>
    <p:sldId id="611" r:id="rId13"/>
    <p:sldId id="261" r:id="rId14"/>
    <p:sldId id="612" r:id="rId15"/>
    <p:sldId id="595" r:id="rId16"/>
    <p:sldId id="606" r:id="rId17"/>
    <p:sldId id="607" r:id="rId18"/>
    <p:sldId id="608" r:id="rId19"/>
    <p:sldId id="596" r:id="rId20"/>
    <p:sldId id="609" r:id="rId21"/>
    <p:sldId id="615" r:id="rId22"/>
    <p:sldId id="605" r:id="rId23"/>
    <p:sldId id="610" r:id="rId24"/>
    <p:sldId id="613" r:id="rId25"/>
    <p:sldId id="614" r:id="rId26"/>
    <p:sldId id="599" r:id="rId27"/>
    <p:sldId id="272" r:id="rId28"/>
    <p:sldId id="334" r:id="rId29"/>
    <p:sldId id="411" r:id="rId30"/>
    <p:sldId id="379" r:id="rId31"/>
    <p:sldId id="378" r:id="rId32"/>
    <p:sldId id="602" r:id="rId33"/>
    <p:sldId id="3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Lamm" initials="CL" lastIdx="2" clrIdx="0">
    <p:extLst>
      <p:ext uri="{19B8F6BF-5375-455C-9EA6-DF929625EA0E}">
        <p15:presenceInfo xmlns:p15="http://schemas.microsoft.com/office/powerpoint/2012/main" userId="S::clamm@camsys.com::4a5280ee-f208-4ee3-bc7e-fcd5a84f1bc5" providerId="AD"/>
      </p:ext>
    </p:extLst>
  </p:cmAuthor>
  <p:cmAuthor id="2" name="Ben Mandel" initials="BM" lastIdx="1" clrIdx="1">
    <p:extLst>
      <p:ext uri="{19B8F6BF-5375-455C-9EA6-DF929625EA0E}">
        <p15:presenceInfo xmlns:p15="http://schemas.microsoft.com/office/powerpoint/2012/main" userId="S::bmandel@calstart.org::c5a6e0a5-a265-4b33-9a49-1506cb2a6a59" providerId="AD"/>
      </p:ext>
    </p:extLst>
  </p:cmAuthor>
  <p:cmAuthor id="3" name="Fordjour, Leslie (DOT)" initials="FL(" lastIdx="1" clrIdx="2">
    <p:extLst>
      <p:ext uri="{19B8F6BF-5375-455C-9EA6-DF929625EA0E}">
        <p15:presenceInfo xmlns:p15="http://schemas.microsoft.com/office/powerpoint/2012/main" userId="S::Leslie.Fordjour@dot.ny.gov::1c5e4f76-4465-4713-94d1-22dd814f3962" providerId="AD"/>
      </p:ext>
    </p:extLst>
  </p:cmAuthor>
  <p:cmAuthor id="4" name="Karina Vangani" initials="KV" lastIdx="1" clrIdx="3">
    <p:extLst>
      <p:ext uri="{19B8F6BF-5375-455C-9EA6-DF929625EA0E}">
        <p15:presenceInfo xmlns:p15="http://schemas.microsoft.com/office/powerpoint/2012/main" userId="S::kvangani@asc-pr.com::2770c2e2-bd12-4c7d-a0dc-5037e0cb2b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C4D2"/>
    <a:srgbClr val="00779B"/>
    <a:srgbClr val="009BCC"/>
    <a:srgbClr val="004F68"/>
    <a:srgbClr val="C1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1607" autoAdjust="0"/>
  </p:normalViewPr>
  <p:slideViewPr>
    <p:cSldViewPr snapToGrid="0">
      <p:cViewPr varScale="1">
        <p:scale>
          <a:sx n="72" d="100"/>
          <a:sy n="72" d="100"/>
        </p:scale>
        <p:origin x="77" y="20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17BB53-C69C-40CD-B3AD-B4D66BE4CF0F}"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019CBD1-843D-4676-8840-6F974285FEB3}">
      <dgm:prSet custT="1"/>
      <dgm:spPr/>
      <dgm:t>
        <a:bodyPr/>
        <a:lstStyle/>
        <a:p>
          <a:pPr>
            <a:lnSpc>
              <a:spcPct val="100000"/>
            </a:lnSpc>
            <a:defRPr cap="all"/>
          </a:pPr>
          <a:r>
            <a:rPr lang="en-US" sz="2000" cap="none" dirty="0"/>
            <a:t>A </a:t>
          </a:r>
          <a:r>
            <a:rPr lang="en-US" sz="2000" b="1" i="0" cap="none" dirty="0"/>
            <a:t>metropolitan planning organization </a:t>
          </a:r>
          <a:r>
            <a:rPr lang="en-US" sz="2000" cap="none" dirty="0"/>
            <a:t>for New York City, Long Island &amp; the Lower Hudson Valley</a:t>
          </a:r>
        </a:p>
      </dgm:t>
    </dgm:pt>
    <dgm:pt modelId="{9ACFD5A4-F97C-418A-938F-5131CAE91B61}" type="parTrans" cxnId="{48AC8468-F75E-47EA-8C99-E99F7DE63D3A}">
      <dgm:prSet/>
      <dgm:spPr/>
      <dgm:t>
        <a:bodyPr/>
        <a:lstStyle/>
        <a:p>
          <a:endParaRPr lang="en-US"/>
        </a:p>
      </dgm:t>
    </dgm:pt>
    <dgm:pt modelId="{CC7A5291-87D7-4E69-B80D-B1FB26BBDC98}" type="sibTrans" cxnId="{48AC8468-F75E-47EA-8C99-E99F7DE63D3A}">
      <dgm:prSet/>
      <dgm:spPr/>
      <dgm:t>
        <a:bodyPr/>
        <a:lstStyle/>
        <a:p>
          <a:endParaRPr lang="en-US"/>
        </a:p>
      </dgm:t>
    </dgm:pt>
    <dgm:pt modelId="{4E027F74-847E-4110-90B6-8288A9A5C337}">
      <dgm:prSet custT="1"/>
      <dgm:spPr/>
      <dgm:t>
        <a:bodyPr/>
        <a:lstStyle/>
        <a:p>
          <a:pPr>
            <a:lnSpc>
              <a:spcPct val="100000"/>
            </a:lnSpc>
            <a:defRPr cap="all"/>
          </a:pPr>
          <a:r>
            <a:rPr lang="en-US" sz="2000" cap="none" dirty="0"/>
            <a:t>A regional council of governments consisting of nine voting &amp; seven advisory members</a:t>
          </a:r>
        </a:p>
      </dgm:t>
    </dgm:pt>
    <dgm:pt modelId="{15800E70-F0A2-4578-8BDC-28A6B1F49DA9}" type="parTrans" cxnId="{2D0002B7-39EB-4B93-A436-A4AAF2EB71D3}">
      <dgm:prSet/>
      <dgm:spPr/>
      <dgm:t>
        <a:bodyPr/>
        <a:lstStyle/>
        <a:p>
          <a:endParaRPr lang="en-US"/>
        </a:p>
      </dgm:t>
    </dgm:pt>
    <dgm:pt modelId="{DA20C1BD-1BE2-4491-929F-A01EAC3D48F5}" type="sibTrans" cxnId="{2D0002B7-39EB-4B93-A436-A4AAF2EB71D3}">
      <dgm:prSet/>
      <dgm:spPr/>
      <dgm:t>
        <a:bodyPr/>
        <a:lstStyle/>
        <a:p>
          <a:endParaRPr lang="en-US"/>
        </a:p>
      </dgm:t>
    </dgm:pt>
    <dgm:pt modelId="{EFBDB994-4FDA-4BCA-87FA-FDE3AE127537}">
      <dgm:prSet custT="1"/>
      <dgm:spPr/>
      <dgm:t>
        <a:bodyPr/>
        <a:lstStyle/>
        <a:p>
          <a:pPr>
            <a:lnSpc>
              <a:spcPct val="100000"/>
            </a:lnSpc>
            <a:defRPr cap="all"/>
          </a:pPr>
          <a:r>
            <a:rPr lang="en-US" sz="2000" cap="none" dirty="0"/>
            <a:t>An organization required by federal legislation which authorizes funding for transportation</a:t>
          </a:r>
        </a:p>
      </dgm:t>
    </dgm:pt>
    <dgm:pt modelId="{A6EFCDB2-9898-4BFF-9A33-A01B724C4854}" type="parTrans" cxnId="{BBFE7744-0B16-41BE-BD17-BC1AAC65A864}">
      <dgm:prSet/>
      <dgm:spPr/>
      <dgm:t>
        <a:bodyPr/>
        <a:lstStyle/>
        <a:p>
          <a:endParaRPr lang="en-US"/>
        </a:p>
      </dgm:t>
    </dgm:pt>
    <dgm:pt modelId="{4FDA7836-4A2F-4763-84EF-AFAC377515B0}" type="sibTrans" cxnId="{BBFE7744-0B16-41BE-BD17-BC1AAC65A864}">
      <dgm:prSet/>
      <dgm:spPr/>
      <dgm:t>
        <a:bodyPr/>
        <a:lstStyle/>
        <a:p>
          <a:endParaRPr lang="en-US"/>
        </a:p>
      </dgm:t>
    </dgm:pt>
    <dgm:pt modelId="{EB6DB687-2E89-460C-AC49-6A5968F3AF35}">
      <dgm:prSet/>
      <dgm:spPr/>
      <dgm:t>
        <a:bodyPr/>
        <a:lstStyle/>
        <a:p>
          <a:pPr>
            <a:lnSpc>
              <a:spcPct val="100000"/>
            </a:lnSpc>
            <a:defRPr cap="all"/>
          </a:pPr>
          <a:r>
            <a:rPr lang="en-US" cap="none" dirty="0"/>
            <a:t>An organization responsible for the mandated metropolitan transportation planning process</a:t>
          </a:r>
        </a:p>
      </dgm:t>
    </dgm:pt>
    <dgm:pt modelId="{AE235873-20CA-4320-86DF-42B04B3E3DA1}" type="parTrans" cxnId="{96D3F246-2C47-4061-A446-A2B26C2A3A1A}">
      <dgm:prSet/>
      <dgm:spPr/>
      <dgm:t>
        <a:bodyPr/>
        <a:lstStyle/>
        <a:p>
          <a:endParaRPr lang="en-US"/>
        </a:p>
      </dgm:t>
    </dgm:pt>
    <dgm:pt modelId="{66483374-6202-4559-8FCB-5CB58A638098}" type="sibTrans" cxnId="{96D3F246-2C47-4061-A446-A2B26C2A3A1A}">
      <dgm:prSet/>
      <dgm:spPr/>
      <dgm:t>
        <a:bodyPr/>
        <a:lstStyle/>
        <a:p>
          <a:endParaRPr lang="en-US"/>
        </a:p>
      </dgm:t>
    </dgm:pt>
    <dgm:pt modelId="{2D3AB4E1-705A-44EC-B0DA-361695D9A51D}" type="pres">
      <dgm:prSet presAssocID="{0717BB53-C69C-40CD-B3AD-B4D66BE4CF0F}" presName="root" presStyleCnt="0">
        <dgm:presLayoutVars>
          <dgm:dir/>
          <dgm:resizeHandles val="exact"/>
        </dgm:presLayoutVars>
      </dgm:prSet>
      <dgm:spPr/>
    </dgm:pt>
    <dgm:pt modelId="{9724C911-204A-4054-85BD-CE51B0A5D33B}" type="pres">
      <dgm:prSet presAssocID="{B019CBD1-843D-4676-8840-6F974285FEB3}" presName="compNode" presStyleCnt="0"/>
      <dgm:spPr/>
    </dgm:pt>
    <dgm:pt modelId="{33090F2F-9A2C-45AA-BD61-BB59723803BD}" type="pres">
      <dgm:prSet presAssocID="{B019CBD1-843D-4676-8840-6F974285FEB3}" presName="iconBgRect" presStyleLbl="bgShp" presStyleIdx="0" presStyleCnt="4" custLinFactNeighborY="-20692"/>
      <dgm:spPr>
        <a:solidFill>
          <a:srgbClr val="DE652C"/>
        </a:solidFill>
      </dgm:spPr>
    </dgm:pt>
    <dgm:pt modelId="{A304B036-38D8-4DAD-9F1A-AD89122C0430}" type="pres">
      <dgm:prSet presAssocID="{B019CBD1-843D-4676-8840-6F974285FEB3}" presName="iconRect" presStyleLbl="node1" presStyleIdx="0" presStyleCnt="4" custLinFactNeighborY="-36064"/>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2C9853DA-34B8-4D9E-9315-DD2069E88570}" type="pres">
      <dgm:prSet presAssocID="{B019CBD1-843D-4676-8840-6F974285FEB3}" presName="spaceRect" presStyleCnt="0"/>
      <dgm:spPr/>
    </dgm:pt>
    <dgm:pt modelId="{C4CC1C70-EA91-4C65-B7F7-D61291EE7D4B}" type="pres">
      <dgm:prSet presAssocID="{B019CBD1-843D-4676-8840-6F974285FEB3}" presName="textRect" presStyleLbl="revTx" presStyleIdx="0" presStyleCnt="4" custScaleY="120952">
        <dgm:presLayoutVars>
          <dgm:chMax val="1"/>
          <dgm:chPref val="1"/>
        </dgm:presLayoutVars>
      </dgm:prSet>
      <dgm:spPr/>
    </dgm:pt>
    <dgm:pt modelId="{29A7BD28-DC0B-405A-8FC7-0DBAC56B81BD}" type="pres">
      <dgm:prSet presAssocID="{CC7A5291-87D7-4E69-B80D-B1FB26BBDC98}" presName="sibTrans" presStyleCnt="0"/>
      <dgm:spPr/>
    </dgm:pt>
    <dgm:pt modelId="{4809B2D4-2DEA-416E-8BF1-5CC242FA43E3}" type="pres">
      <dgm:prSet presAssocID="{4E027F74-847E-4110-90B6-8288A9A5C337}" presName="compNode" presStyleCnt="0"/>
      <dgm:spPr/>
    </dgm:pt>
    <dgm:pt modelId="{1D9C84BF-5958-4C60-A837-77960C5F5243}" type="pres">
      <dgm:prSet presAssocID="{4E027F74-847E-4110-90B6-8288A9A5C337}" presName="iconBgRect" presStyleLbl="bgShp" presStyleIdx="1" presStyleCnt="4" custLinFactNeighborY="-20692"/>
      <dgm:spPr>
        <a:solidFill>
          <a:srgbClr val="004F68"/>
        </a:solidFill>
      </dgm:spPr>
    </dgm:pt>
    <dgm:pt modelId="{DBB5210B-C0F5-4373-87F1-2BB10CA2E873}" type="pres">
      <dgm:prSet presAssocID="{4E027F74-847E-4110-90B6-8288A9A5C337}" presName="iconRect" presStyleLbl="node1" presStyleIdx="1" presStyleCnt="4" custLinFactNeighborY="-36064"/>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CA9929A9-9BAF-43B5-AD91-0460EF7D8618}" type="pres">
      <dgm:prSet presAssocID="{4E027F74-847E-4110-90B6-8288A9A5C337}" presName="spaceRect" presStyleCnt="0"/>
      <dgm:spPr/>
    </dgm:pt>
    <dgm:pt modelId="{19E316DF-57F5-48C0-B1D1-8734EBAD8F27}" type="pres">
      <dgm:prSet presAssocID="{4E027F74-847E-4110-90B6-8288A9A5C337}" presName="textRect" presStyleLbl="revTx" presStyleIdx="1" presStyleCnt="4" custScaleY="120952">
        <dgm:presLayoutVars>
          <dgm:chMax val="1"/>
          <dgm:chPref val="1"/>
        </dgm:presLayoutVars>
      </dgm:prSet>
      <dgm:spPr/>
    </dgm:pt>
    <dgm:pt modelId="{6C243BEB-2910-4F4C-925D-F66705E3FB06}" type="pres">
      <dgm:prSet presAssocID="{DA20C1BD-1BE2-4491-929F-A01EAC3D48F5}" presName="sibTrans" presStyleCnt="0"/>
      <dgm:spPr/>
    </dgm:pt>
    <dgm:pt modelId="{94987148-028A-4EF8-9BAD-DF2CF66E1458}" type="pres">
      <dgm:prSet presAssocID="{EFBDB994-4FDA-4BCA-87FA-FDE3AE127537}" presName="compNode" presStyleCnt="0"/>
      <dgm:spPr/>
    </dgm:pt>
    <dgm:pt modelId="{C3B0FF60-90BE-4C2A-B1A8-0FA4F37A0896}" type="pres">
      <dgm:prSet presAssocID="{EFBDB994-4FDA-4BCA-87FA-FDE3AE127537}" presName="iconBgRect" presStyleLbl="bgShp" presStyleIdx="2" presStyleCnt="4" custLinFactNeighborY="-20692"/>
      <dgm:spPr>
        <a:solidFill>
          <a:srgbClr val="009BCC"/>
        </a:solidFill>
      </dgm:spPr>
    </dgm:pt>
    <dgm:pt modelId="{B4909D1B-2834-413D-AFE8-8A1B194A6023}" type="pres">
      <dgm:prSet presAssocID="{EFBDB994-4FDA-4BCA-87FA-FDE3AE127537}" presName="iconRect" presStyleLbl="node1" presStyleIdx="2" presStyleCnt="4" custLinFactNeighborY="-36064"/>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C7866C79-D742-44C9-BF6E-0AFADD4C30C9}" type="pres">
      <dgm:prSet presAssocID="{EFBDB994-4FDA-4BCA-87FA-FDE3AE127537}" presName="spaceRect" presStyleCnt="0"/>
      <dgm:spPr/>
    </dgm:pt>
    <dgm:pt modelId="{5F237878-2232-40FD-9E99-F0D299602468}" type="pres">
      <dgm:prSet presAssocID="{EFBDB994-4FDA-4BCA-87FA-FDE3AE127537}" presName="textRect" presStyleLbl="revTx" presStyleIdx="2" presStyleCnt="4" custScaleY="120952">
        <dgm:presLayoutVars>
          <dgm:chMax val="1"/>
          <dgm:chPref val="1"/>
        </dgm:presLayoutVars>
      </dgm:prSet>
      <dgm:spPr/>
    </dgm:pt>
    <dgm:pt modelId="{8564AF58-63E2-4646-A5CA-664958303AED}" type="pres">
      <dgm:prSet presAssocID="{4FDA7836-4A2F-4763-84EF-AFAC377515B0}" presName="sibTrans" presStyleCnt="0"/>
      <dgm:spPr/>
    </dgm:pt>
    <dgm:pt modelId="{4F7A246A-7E22-41EC-B561-06FA7D8C3DF9}" type="pres">
      <dgm:prSet presAssocID="{EB6DB687-2E89-460C-AC49-6A5968F3AF35}" presName="compNode" presStyleCnt="0"/>
      <dgm:spPr/>
    </dgm:pt>
    <dgm:pt modelId="{968659B3-44D7-4402-8DAB-608B9D3585E1}" type="pres">
      <dgm:prSet presAssocID="{EB6DB687-2E89-460C-AC49-6A5968F3AF35}" presName="iconBgRect" presStyleLbl="bgShp" presStyleIdx="3" presStyleCnt="4" custLinFactNeighborY="-20692"/>
      <dgm:spPr>
        <a:solidFill>
          <a:srgbClr val="C10000"/>
        </a:solidFill>
      </dgm:spPr>
    </dgm:pt>
    <dgm:pt modelId="{99409483-58D3-4ED1-B86D-86A306370C85}" type="pres">
      <dgm:prSet presAssocID="{EB6DB687-2E89-460C-AC49-6A5968F3AF35}" presName="iconRect" presStyleLbl="node1" presStyleIdx="3" presStyleCnt="4" custLinFactNeighborY="-36064"/>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nching Diagram"/>
        </a:ext>
      </dgm:extLst>
    </dgm:pt>
    <dgm:pt modelId="{65686E7F-6651-4E1F-AADA-0CD709ADA659}" type="pres">
      <dgm:prSet presAssocID="{EB6DB687-2E89-460C-AC49-6A5968F3AF35}" presName="spaceRect" presStyleCnt="0"/>
      <dgm:spPr/>
    </dgm:pt>
    <dgm:pt modelId="{C138C9A8-FB27-4514-BA4F-52D519C29185}" type="pres">
      <dgm:prSet presAssocID="{EB6DB687-2E89-460C-AC49-6A5968F3AF35}" presName="textRect" presStyleLbl="revTx" presStyleIdx="3" presStyleCnt="4" custScaleY="125790">
        <dgm:presLayoutVars>
          <dgm:chMax val="1"/>
          <dgm:chPref val="1"/>
        </dgm:presLayoutVars>
      </dgm:prSet>
      <dgm:spPr/>
    </dgm:pt>
  </dgm:ptLst>
  <dgm:cxnLst>
    <dgm:cxn modelId="{32219E00-E1A3-4818-BEF1-086FAAB3B367}" type="presOf" srcId="{EB6DB687-2E89-460C-AC49-6A5968F3AF35}" destId="{C138C9A8-FB27-4514-BA4F-52D519C29185}" srcOrd="0" destOrd="0" presId="urn:microsoft.com/office/officeart/2018/5/layout/IconCircleLabelList"/>
    <dgm:cxn modelId="{4208CB1B-E8D5-43AB-93E4-427E1DC5C74F}" type="presOf" srcId="{B019CBD1-843D-4676-8840-6F974285FEB3}" destId="{C4CC1C70-EA91-4C65-B7F7-D61291EE7D4B}" srcOrd="0" destOrd="0" presId="urn:microsoft.com/office/officeart/2018/5/layout/IconCircleLabelList"/>
    <dgm:cxn modelId="{DAAD6534-DF1E-464C-AC8B-0DFD7B198D02}" type="presOf" srcId="{EFBDB994-4FDA-4BCA-87FA-FDE3AE127537}" destId="{5F237878-2232-40FD-9E99-F0D299602468}" srcOrd="0" destOrd="0" presId="urn:microsoft.com/office/officeart/2018/5/layout/IconCircleLabelList"/>
    <dgm:cxn modelId="{BBFE7744-0B16-41BE-BD17-BC1AAC65A864}" srcId="{0717BB53-C69C-40CD-B3AD-B4D66BE4CF0F}" destId="{EFBDB994-4FDA-4BCA-87FA-FDE3AE127537}" srcOrd="2" destOrd="0" parTransId="{A6EFCDB2-9898-4BFF-9A33-A01B724C4854}" sibTransId="{4FDA7836-4A2F-4763-84EF-AFAC377515B0}"/>
    <dgm:cxn modelId="{96D3F246-2C47-4061-A446-A2B26C2A3A1A}" srcId="{0717BB53-C69C-40CD-B3AD-B4D66BE4CF0F}" destId="{EB6DB687-2E89-460C-AC49-6A5968F3AF35}" srcOrd="3" destOrd="0" parTransId="{AE235873-20CA-4320-86DF-42B04B3E3DA1}" sibTransId="{66483374-6202-4559-8FCB-5CB58A638098}"/>
    <dgm:cxn modelId="{48AC8468-F75E-47EA-8C99-E99F7DE63D3A}" srcId="{0717BB53-C69C-40CD-B3AD-B4D66BE4CF0F}" destId="{B019CBD1-843D-4676-8840-6F974285FEB3}" srcOrd="0" destOrd="0" parTransId="{9ACFD5A4-F97C-418A-938F-5131CAE91B61}" sibTransId="{CC7A5291-87D7-4E69-B80D-B1FB26BBDC98}"/>
    <dgm:cxn modelId="{A57C6FA6-5BE7-485F-944E-81D68B23DC6F}" type="presOf" srcId="{4E027F74-847E-4110-90B6-8288A9A5C337}" destId="{19E316DF-57F5-48C0-B1D1-8734EBAD8F27}" srcOrd="0" destOrd="0" presId="urn:microsoft.com/office/officeart/2018/5/layout/IconCircleLabelList"/>
    <dgm:cxn modelId="{2D0002B7-39EB-4B93-A436-A4AAF2EB71D3}" srcId="{0717BB53-C69C-40CD-B3AD-B4D66BE4CF0F}" destId="{4E027F74-847E-4110-90B6-8288A9A5C337}" srcOrd="1" destOrd="0" parTransId="{15800E70-F0A2-4578-8BDC-28A6B1F49DA9}" sibTransId="{DA20C1BD-1BE2-4491-929F-A01EAC3D48F5}"/>
    <dgm:cxn modelId="{65A1C1F3-028D-4FA9-9F26-A0280569A9EA}" type="presOf" srcId="{0717BB53-C69C-40CD-B3AD-B4D66BE4CF0F}" destId="{2D3AB4E1-705A-44EC-B0DA-361695D9A51D}" srcOrd="0" destOrd="0" presId="urn:microsoft.com/office/officeart/2018/5/layout/IconCircleLabelList"/>
    <dgm:cxn modelId="{BF12A778-C4A3-4251-9D42-67FF85F4C0E1}" type="presParOf" srcId="{2D3AB4E1-705A-44EC-B0DA-361695D9A51D}" destId="{9724C911-204A-4054-85BD-CE51B0A5D33B}" srcOrd="0" destOrd="0" presId="urn:microsoft.com/office/officeart/2018/5/layout/IconCircleLabelList"/>
    <dgm:cxn modelId="{70AA2CC4-AE9A-4D7B-A3E3-202DB2BB0E6C}" type="presParOf" srcId="{9724C911-204A-4054-85BD-CE51B0A5D33B}" destId="{33090F2F-9A2C-45AA-BD61-BB59723803BD}" srcOrd="0" destOrd="0" presId="urn:microsoft.com/office/officeart/2018/5/layout/IconCircleLabelList"/>
    <dgm:cxn modelId="{00B870A3-E294-4FE0-AFFD-6122A81E7AA2}" type="presParOf" srcId="{9724C911-204A-4054-85BD-CE51B0A5D33B}" destId="{A304B036-38D8-4DAD-9F1A-AD89122C0430}" srcOrd="1" destOrd="0" presId="urn:microsoft.com/office/officeart/2018/5/layout/IconCircleLabelList"/>
    <dgm:cxn modelId="{5114B229-5048-48FC-AA38-3763A05134DE}" type="presParOf" srcId="{9724C911-204A-4054-85BD-CE51B0A5D33B}" destId="{2C9853DA-34B8-4D9E-9315-DD2069E88570}" srcOrd="2" destOrd="0" presId="urn:microsoft.com/office/officeart/2018/5/layout/IconCircleLabelList"/>
    <dgm:cxn modelId="{CB01096A-6540-4130-A2B6-8AA07511976F}" type="presParOf" srcId="{9724C911-204A-4054-85BD-CE51B0A5D33B}" destId="{C4CC1C70-EA91-4C65-B7F7-D61291EE7D4B}" srcOrd="3" destOrd="0" presId="urn:microsoft.com/office/officeart/2018/5/layout/IconCircleLabelList"/>
    <dgm:cxn modelId="{DCC6E967-36C7-41E6-AB9F-05B6C763E040}" type="presParOf" srcId="{2D3AB4E1-705A-44EC-B0DA-361695D9A51D}" destId="{29A7BD28-DC0B-405A-8FC7-0DBAC56B81BD}" srcOrd="1" destOrd="0" presId="urn:microsoft.com/office/officeart/2018/5/layout/IconCircleLabelList"/>
    <dgm:cxn modelId="{D3D46D75-B65C-465C-9E5D-996B8DC15DA5}" type="presParOf" srcId="{2D3AB4E1-705A-44EC-B0DA-361695D9A51D}" destId="{4809B2D4-2DEA-416E-8BF1-5CC242FA43E3}" srcOrd="2" destOrd="0" presId="urn:microsoft.com/office/officeart/2018/5/layout/IconCircleLabelList"/>
    <dgm:cxn modelId="{D21F65B2-C4B9-48C9-93AA-D469E1D17C47}" type="presParOf" srcId="{4809B2D4-2DEA-416E-8BF1-5CC242FA43E3}" destId="{1D9C84BF-5958-4C60-A837-77960C5F5243}" srcOrd="0" destOrd="0" presId="urn:microsoft.com/office/officeart/2018/5/layout/IconCircleLabelList"/>
    <dgm:cxn modelId="{49DD68DB-3F55-421B-9FED-E06DD744779F}" type="presParOf" srcId="{4809B2D4-2DEA-416E-8BF1-5CC242FA43E3}" destId="{DBB5210B-C0F5-4373-87F1-2BB10CA2E873}" srcOrd="1" destOrd="0" presId="urn:microsoft.com/office/officeart/2018/5/layout/IconCircleLabelList"/>
    <dgm:cxn modelId="{167C6765-3CE8-4E1C-B54F-081B01D25FB1}" type="presParOf" srcId="{4809B2D4-2DEA-416E-8BF1-5CC242FA43E3}" destId="{CA9929A9-9BAF-43B5-AD91-0460EF7D8618}" srcOrd="2" destOrd="0" presId="urn:microsoft.com/office/officeart/2018/5/layout/IconCircleLabelList"/>
    <dgm:cxn modelId="{44B8055C-8C8A-4325-839C-8B70ABE9AB06}" type="presParOf" srcId="{4809B2D4-2DEA-416E-8BF1-5CC242FA43E3}" destId="{19E316DF-57F5-48C0-B1D1-8734EBAD8F27}" srcOrd="3" destOrd="0" presId="urn:microsoft.com/office/officeart/2018/5/layout/IconCircleLabelList"/>
    <dgm:cxn modelId="{5310410A-BB8B-4E31-9E28-4AB9E80D525E}" type="presParOf" srcId="{2D3AB4E1-705A-44EC-B0DA-361695D9A51D}" destId="{6C243BEB-2910-4F4C-925D-F66705E3FB06}" srcOrd="3" destOrd="0" presId="urn:microsoft.com/office/officeart/2018/5/layout/IconCircleLabelList"/>
    <dgm:cxn modelId="{28AFF23C-9956-46F5-850D-9E05DE1D5060}" type="presParOf" srcId="{2D3AB4E1-705A-44EC-B0DA-361695D9A51D}" destId="{94987148-028A-4EF8-9BAD-DF2CF66E1458}" srcOrd="4" destOrd="0" presId="urn:microsoft.com/office/officeart/2018/5/layout/IconCircleLabelList"/>
    <dgm:cxn modelId="{FBA155BE-C04D-43AF-86F4-ABA2E607BBA3}" type="presParOf" srcId="{94987148-028A-4EF8-9BAD-DF2CF66E1458}" destId="{C3B0FF60-90BE-4C2A-B1A8-0FA4F37A0896}" srcOrd="0" destOrd="0" presId="urn:microsoft.com/office/officeart/2018/5/layout/IconCircleLabelList"/>
    <dgm:cxn modelId="{8E829339-188A-48E4-80F4-3ABB11D3A7A4}" type="presParOf" srcId="{94987148-028A-4EF8-9BAD-DF2CF66E1458}" destId="{B4909D1B-2834-413D-AFE8-8A1B194A6023}" srcOrd="1" destOrd="0" presId="urn:microsoft.com/office/officeart/2018/5/layout/IconCircleLabelList"/>
    <dgm:cxn modelId="{FFCA8980-CE3F-4024-A05B-EA1B82C55970}" type="presParOf" srcId="{94987148-028A-4EF8-9BAD-DF2CF66E1458}" destId="{C7866C79-D742-44C9-BF6E-0AFADD4C30C9}" srcOrd="2" destOrd="0" presId="urn:microsoft.com/office/officeart/2018/5/layout/IconCircleLabelList"/>
    <dgm:cxn modelId="{C2083806-3874-4721-BDD6-16A6031AFDF3}" type="presParOf" srcId="{94987148-028A-4EF8-9BAD-DF2CF66E1458}" destId="{5F237878-2232-40FD-9E99-F0D299602468}" srcOrd="3" destOrd="0" presId="urn:microsoft.com/office/officeart/2018/5/layout/IconCircleLabelList"/>
    <dgm:cxn modelId="{8D6DC7DB-3E23-4115-900E-02C1B9DE54B9}" type="presParOf" srcId="{2D3AB4E1-705A-44EC-B0DA-361695D9A51D}" destId="{8564AF58-63E2-4646-A5CA-664958303AED}" srcOrd="5" destOrd="0" presId="urn:microsoft.com/office/officeart/2018/5/layout/IconCircleLabelList"/>
    <dgm:cxn modelId="{4CBD4A75-9D87-484A-9C32-A85F3ECEB6F1}" type="presParOf" srcId="{2D3AB4E1-705A-44EC-B0DA-361695D9A51D}" destId="{4F7A246A-7E22-41EC-B561-06FA7D8C3DF9}" srcOrd="6" destOrd="0" presId="urn:microsoft.com/office/officeart/2018/5/layout/IconCircleLabelList"/>
    <dgm:cxn modelId="{C9B74A77-9E9D-4C3C-8E58-17C330E71283}" type="presParOf" srcId="{4F7A246A-7E22-41EC-B561-06FA7D8C3DF9}" destId="{968659B3-44D7-4402-8DAB-608B9D3585E1}" srcOrd="0" destOrd="0" presId="urn:microsoft.com/office/officeart/2018/5/layout/IconCircleLabelList"/>
    <dgm:cxn modelId="{69483F23-AF51-427F-8EE8-E9C168F45904}" type="presParOf" srcId="{4F7A246A-7E22-41EC-B561-06FA7D8C3DF9}" destId="{99409483-58D3-4ED1-B86D-86A306370C85}" srcOrd="1" destOrd="0" presId="urn:microsoft.com/office/officeart/2018/5/layout/IconCircleLabelList"/>
    <dgm:cxn modelId="{C990F2CE-FF2F-4FAF-B021-CF1494DFEB81}" type="presParOf" srcId="{4F7A246A-7E22-41EC-B561-06FA7D8C3DF9}" destId="{65686E7F-6651-4E1F-AADA-0CD709ADA659}" srcOrd="2" destOrd="0" presId="urn:microsoft.com/office/officeart/2018/5/layout/IconCircleLabelList"/>
    <dgm:cxn modelId="{68D82554-03D5-4442-B872-14CFCB8A95FA}" type="presParOf" srcId="{4F7A246A-7E22-41EC-B561-06FA7D8C3DF9}" destId="{C138C9A8-FB27-4514-BA4F-52D519C29185}" srcOrd="3" destOrd="0" presId="urn:microsoft.com/office/officeart/2018/5/layout/IconCircleLabelList"/>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10528C-DC89-4E32-8918-22531E80421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488947E-ADED-4E21-93FA-B1A1FB232E45}">
      <dgm:prSet/>
      <dgm:spPr/>
      <dgm:t>
        <a:bodyPr/>
        <a:lstStyle/>
        <a:p>
          <a:r>
            <a:rPr lang="en-US" dirty="0"/>
            <a:t>Public access to the planning process </a:t>
          </a:r>
        </a:p>
      </dgm:t>
    </dgm:pt>
    <dgm:pt modelId="{E080EB69-0D41-4FAD-B84F-0FECA60B8D44}" type="parTrans" cxnId="{0C315B0D-316C-4304-B924-BCC77598633A}">
      <dgm:prSet/>
      <dgm:spPr/>
      <dgm:t>
        <a:bodyPr/>
        <a:lstStyle/>
        <a:p>
          <a:endParaRPr lang="en-US"/>
        </a:p>
      </dgm:t>
    </dgm:pt>
    <dgm:pt modelId="{C63F1880-9B31-4FBD-AA0F-4430D6234379}" type="sibTrans" cxnId="{0C315B0D-316C-4304-B924-BCC77598633A}">
      <dgm:prSet/>
      <dgm:spPr/>
      <dgm:t>
        <a:bodyPr/>
        <a:lstStyle/>
        <a:p>
          <a:endParaRPr lang="en-US"/>
        </a:p>
      </dgm:t>
    </dgm:pt>
    <dgm:pt modelId="{8BE4D673-B88E-4605-9D2C-32FC9BF633FF}">
      <dgm:prSet/>
      <dgm:spPr/>
      <dgm:t>
        <a:bodyPr/>
        <a:lstStyle/>
        <a:p>
          <a:r>
            <a:rPr lang="en-US" dirty="0"/>
            <a:t>Outcomes of the planning process in terms of funding programmed for projects, programs and studies</a:t>
          </a:r>
        </a:p>
      </dgm:t>
    </dgm:pt>
    <dgm:pt modelId="{1BC4D32A-24A3-4956-AC32-0C80A6F05D35}" type="parTrans" cxnId="{3F2EF39A-61C3-465D-976E-7DC751274996}">
      <dgm:prSet/>
      <dgm:spPr/>
      <dgm:t>
        <a:bodyPr/>
        <a:lstStyle/>
        <a:p>
          <a:endParaRPr lang="en-US"/>
        </a:p>
      </dgm:t>
    </dgm:pt>
    <dgm:pt modelId="{62250B69-313A-4BD3-B997-F3DF99C39C40}" type="sibTrans" cxnId="{3F2EF39A-61C3-465D-976E-7DC751274996}">
      <dgm:prSet/>
      <dgm:spPr/>
      <dgm:t>
        <a:bodyPr/>
        <a:lstStyle/>
        <a:p>
          <a:endParaRPr lang="en-US"/>
        </a:p>
      </dgm:t>
    </dgm:pt>
    <dgm:pt modelId="{DA73B76D-1920-412F-BBB3-1A77EDBFFFD6}">
      <dgm:prSet/>
      <dgm:spPr/>
      <dgm:t>
        <a:bodyPr/>
        <a:lstStyle/>
        <a:p>
          <a:r>
            <a:rPr lang="en-US" dirty="0"/>
            <a:t>Use of professional services to assist in the execution of the planning process</a:t>
          </a:r>
        </a:p>
      </dgm:t>
    </dgm:pt>
    <dgm:pt modelId="{A421468A-D76A-4942-85AE-AB5C842687F8}" type="parTrans" cxnId="{AE486699-F285-486A-AB6F-D00C34C99651}">
      <dgm:prSet/>
      <dgm:spPr/>
      <dgm:t>
        <a:bodyPr/>
        <a:lstStyle/>
        <a:p>
          <a:endParaRPr lang="en-US"/>
        </a:p>
      </dgm:t>
    </dgm:pt>
    <dgm:pt modelId="{1D79BF9B-FEE7-4FD6-8FCF-4E115A821C46}" type="sibTrans" cxnId="{AE486699-F285-486A-AB6F-D00C34C99651}">
      <dgm:prSet/>
      <dgm:spPr/>
      <dgm:t>
        <a:bodyPr/>
        <a:lstStyle/>
        <a:p>
          <a:endParaRPr lang="en-US"/>
        </a:p>
      </dgm:t>
    </dgm:pt>
    <dgm:pt modelId="{45F5D13B-B7CF-4EB1-8488-1D5E3C59E8CB}" type="pres">
      <dgm:prSet presAssocID="{6210528C-DC89-4E32-8918-22531E80421C}" presName="linear" presStyleCnt="0">
        <dgm:presLayoutVars>
          <dgm:animLvl val="lvl"/>
          <dgm:resizeHandles val="exact"/>
        </dgm:presLayoutVars>
      </dgm:prSet>
      <dgm:spPr/>
    </dgm:pt>
    <dgm:pt modelId="{D748B671-F9A5-4070-8D02-863F69BC6A41}" type="pres">
      <dgm:prSet presAssocID="{1488947E-ADED-4E21-93FA-B1A1FB232E45}" presName="parentText" presStyleLbl="node1" presStyleIdx="0" presStyleCnt="3">
        <dgm:presLayoutVars>
          <dgm:chMax val="0"/>
          <dgm:bulletEnabled val="1"/>
        </dgm:presLayoutVars>
      </dgm:prSet>
      <dgm:spPr/>
    </dgm:pt>
    <dgm:pt modelId="{3A20D4DE-90C7-48AF-A776-87DC294745EF}" type="pres">
      <dgm:prSet presAssocID="{C63F1880-9B31-4FBD-AA0F-4430D6234379}" presName="spacer" presStyleCnt="0"/>
      <dgm:spPr/>
    </dgm:pt>
    <dgm:pt modelId="{4CAAE8E1-1127-4A86-847E-35E6BD87599A}" type="pres">
      <dgm:prSet presAssocID="{8BE4D673-B88E-4605-9D2C-32FC9BF633FF}" presName="parentText" presStyleLbl="node1" presStyleIdx="1" presStyleCnt="3">
        <dgm:presLayoutVars>
          <dgm:chMax val="0"/>
          <dgm:bulletEnabled val="1"/>
        </dgm:presLayoutVars>
      </dgm:prSet>
      <dgm:spPr/>
    </dgm:pt>
    <dgm:pt modelId="{4E515262-7FBB-44B3-8DD6-A05D241431E3}" type="pres">
      <dgm:prSet presAssocID="{62250B69-313A-4BD3-B997-F3DF99C39C40}" presName="spacer" presStyleCnt="0"/>
      <dgm:spPr/>
    </dgm:pt>
    <dgm:pt modelId="{D9CD69DA-5EFB-4189-BA47-5E2E0D593E34}" type="pres">
      <dgm:prSet presAssocID="{DA73B76D-1920-412F-BBB3-1A77EDBFFFD6}" presName="parentText" presStyleLbl="node1" presStyleIdx="2" presStyleCnt="3">
        <dgm:presLayoutVars>
          <dgm:chMax val="0"/>
          <dgm:bulletEnabled val="1"/>
        </dgm:presLayoutVars>
      </dgm:prSet>
      <dgm:spPr/>
    </dgm:pt>
  </dgm:ptLst>
  <dgm:cxnLst>
    <dgm:cxn modelId="{0C315B0D-316C-4304-B924-BCC77598633A}" srcId="{6210528C-DC89-4E32-8918-22531E80421C}" destId="{1488947E-ADED-4E21-93FA-B1A1FB232E45}" srcOrd="0" destOrd="0" parTransId="{E080EB69-0D41-4FAD-B84F-0FECA60B8D44}" sibTransId="{C63F1880-9B31-4FBD-AA0F-4430D6234379}"/>
    <dgm:cxn modelId="{82A58F41-AA30-45CE-99FE-F0B130618509}" type="presOf" srcId="{1488947E-ADED-4E21-93FA-B1A1FB232E45}" destId="{D748B671-F9A5-4070-8D02-863F69BC6A41}" srcOrd="0" destOrd="0" presId="urn:microsoft.com/office/officeart/2005/8/layout/vList2"/>
    <dgm:cxn modelId="{A3815462-61A0-49B2-943E-B9C35EA61656}" type="presOf" srcId="{DA73B76D-1920-412F-BBB3-1A77EDBFFFD6}" destId="{D9CD69DA-5EFB-4189-BA47-5E2E0D593E34}" srcOrd="0" destOrd="0" presId="urn:microsoft.com/office/officeart/2005/8/layout/vList2"/>
    <dgm:cxn modelId="{AE486699-F285-486A-AB6F-D00C34C99651}" srcId="{6210528C-DC89-4E32-8918-22531E80421C}" destId="{DA73B76D-1920-412F-BBB3-1A77EDBFFFD6}" srcOrd="2" destOrd="0" parTransId="{A421468A-D76A-4942-85AE-AB5C842687F8}" sibTransId="{1D79BF9B-FEE7-4FD6-8FCF-4E115A821C46}"/>
    <dgm:cxn modelId="{3F2EF39A-61C3-465D-976E-7DC751274996}" srcId="{6210528C-DC89-4E32-8918-22531E80421C}" destId="{8BE4D673-B88E-4605-9D2C-32FC9BF633FF}" srcOrd="1" destOrd="0" parTransId="{1BC4D32A-24A3-4956-AC32-0C80A6F05D35}" sibTransId="{62250B69-313A-4BD3-B997-F3DF99C39C40}"/>
    <dgm:cxn modelId="{9E5502E0-BBAC-4956-9BDB-4252E1E7C85F}" type="presOf" srcId="{8BE4D673-B88E-4605-9D2C-32FC9BF633FF}" destId="{4CAAE8E1-1127-4A86-847E-35E6BD87599A}" srcOrd="0" destOrd="0" presId="urn:microsoft.com/office/officeart/2005/8/layout/vList2"/>
    <dgm:cxn modelId="{E9F831F3-4560-462D-AEA4-23E4649D8649}" type="presOf" srcId="{6210528C-DC89-4E32-8918-22531E80421C}" destId="{45F5D13B-B7CF-4EB1-8488-1D5E3C59E8CB}" srcOrd="0" destOrd="0" presId="urn:microsoft.com/office/officeart/2005/8/layout/vList2"/>
    <dgm:cxn modelId="{A2ABA4B5-6143-4AE0-893D-ECAB0B444EC4}" type="presParOf" srcId="{45F5D13B-B7CF-4EB1-8488-1D5E3C59E8CB}" destId="{D748B671-F9A5-4070-8D02-863F69BC6A41}" srcOrd="0" destOrd="0" presId="urn:microsoft.com/office/officeart/2005/8/layout/vList2"/>
    <dgm:cxn modelId="{497C8B68-AD6A-4B1D-9232-38A2B6D2276C}" type="presParOf" srcId="{45F5D13B-B7CF-4EB1-8488-1D5E3C59E8CB}" destId="{3A20D4DE-90C7-48AF-A776-87DC294745EF}" srcOrd="1" destOrd="0" presId="urn:microsoft.com/office/officeart/2005/8/layout/vList2"/>
    <dgm:cxn modelId="{A23DD8D7-6BE7-476A-BE82-CB87672F2ECA}" type="presParOf" srcId="{45F5D13B-B7CF-4EB1-8488-1D5E3C59E8CB}" destId="{4CAAE8E1-1127-4A86-847E-35E6BD87599A}" srcOrd="2" destOrd="0" presId="urn:microsoft.com/office/officeart/2005/8/layout/vList2"/>
    <dgm:cxn modelId="{9476F215-4808-42E1-AC5D-41F12E2E8281}" type="presParOf" srcId="{45F5D13B-B7CF-4EB1-8488-1D5E3C59E8CB}" destId="{4E515262-7FBB-44B3-8DD6-A05D241431E3}" srcOrd="3" destOrd="0" presId="urn:microsoft.com/office/officeart/2005/8/layout/vList2"/>
    <dgm:cxn modelId="{50E9811A-316E-4803-86A2-C6851385E6E2}" type="presParOf" srcId="{45F5D13B-B7CF-4EB1-8488-1D5E3C59E8CB}" destId="{D9CD69DA-5EFB-4189-BA47-5E2E0D593E3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EE935B-D6CC-49CC-8DCA-FAF6F4C3C9E8}"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F4E2EC1E-6B64-44B0-8E3B-596824456242}">
      <dgm:prSet/>
      <dgm:spPr/>
      <dgm:t>
        <a:bodyPr/>
        <a:lstStyle/>
        <a:p>
          <a:r>
            <a:rPr lang="en-US" dirty="0"/>
            <a:t>Potential heavy-duty EV &amp; fueling Locations</a:t>
          </a:r>
        </a:p>
      </dgm:t>
    </dgm:pt>
    <dgm:pt modelId="{192E1C1D-D431-4AE5-B30D-CBAD67BCBA53}" type="parTrans" cxnId="{DD0A8488-5D20-4E69-A145-34BA38155940}">
      <dgm:prSet/>
      <dgm:spPr/>
      <dgm:t>
        <a:bodyPr/>
        <a:lstStyle/>
        <a:p>
          <a:endParaRPr lang="en-US"/>
        </a:p>
      </dgm:t>
    </dgm:pt>
    <dgm:pt modelId="{C8F87FEA-2A74-4AC0-841B-C7D889CCD1A8}" type="sibTrans" cxnId="{DD0A8488-5D20-4E69-A145-34BA38155940}">
      <dgm:prSet/>
      <dgm:spPr/>
      <dgm:t>
        <a:bodyPr/>
        <a:lstStyle/>
        <a:p>
          <a:endParaRPr lang="en-US"/>
        </a:p>
      </dgm:t>
    </dgm:pt>
    <dgm:pt modelId="{697D4204-F070-4131-8A49-393CCDF30CCB}">
      <dgm:prSet/>
      <dgm:spPr/>
      <dgm:t>
        <a:bodyPr/>
        <a:lstStyle/>
        <a:p>
          <a:r>
            <a:rPr lang="en-US"/>
            <a:t>Locations that currently or potentially could serve large commercial vehicles</a:t>
          </a:r>
        </a:p>
      </dgm:t>
    </dgm:pt>
    <dgm:pt modelId="{D2DDF171-FE2B-4E95-8237-22179DDC60B3}" type="parTrans" cxnId="{CF76C1B6-0A32-4E1C-9825-00FC63060095}">
      <dgm:prSet/>
      <dgm:spPr/>
      <dgm:t>
        <a:bodyPr/>
        <a:lstStyle/>
        <a:p>
          <a:endParaRPr lang="en-US"/>
        </a:p>
      </dgm:t>
    </dgm:pt>
    <dgm:pt modelId="{0F45E637-EAE1-4042-BBDF-C322E8E1BFA3}" type="sibTrans" cxnId="{CF76C1B6-0A32-4E1C-9825-00FC63060095}">
      <dgm:prSet/>
      <dgm:spPr/>
      <dgm:t>
        <a:bodyPr/>
        <a:lstStyle/>
        <a:p>
          <a:endParaRPr lang="en-US"/>
        </a:p>
      </dgm:t>
    </dgm:pt>
    <dgm:pt modelId="{D0D9C043-CB98-4A7B-B723-E4CC558D6DE2}">
      <dgm:prSet/>
      <dgm:spPr/>
      <dgm:t>
        <a:bodyPr/>
        <a:lstStyle/>
        <a:p>
          <a:r>
            <a:rPr lang="en-US"/>
            <a:t>Focus on proximity to corridors identified through the Clean Freight Corridor Study</a:t>
          </a:r>
        </a:p>
      </dgm:t>
    </dgm:pt>
    <dgm:pt modelId="{87105052-8ED3-4B0C-B5CB-2EE9110BAC23}" type="parTrans" cxnId="{382845E3-9C15-4C17-96C8-76969FE55C92}">
      <dgm:prSet/>
      <dgm:spPr/>
      <dgm:t>
        <a:bodyPr/>
        <a:lstStyle/>
        <a:p>
          <a:endParaRPr lang="en-US"/>
        </a:p>
      </dgm:t>
    </dgm:pt>
    <dgm:pt modelId="{F442B639-D139-479D-A466-CDB0B86909E8}" type="sibTrans" cxnId="{382845E3-9C15-4C17-96C8-76969FE55C92}">
      <dgm:prSet/>
      <dgm:spPr/>
      <dgm:t>
        <a:bodyPr/>
        <a:lstStyle/>
        <a:p>
          <a:endParaRPr lang="en-US"/>
        </a:p>
      </dgm:t>
    </dgm:pt>
    <dgm:pt modelId="{AFE2FDD6-9352-48F5-8981-F1615AE56B17}" type="pres">
      <dgm:prSet presAssocID="{81EE935B-D6CC-49CC-8DCA-FAF6F4C3C9E8}" presName="linear" presStyleCnt="0">
        <dgm:presLayoutVars>
          <dgm:animLvl val="lvl"/>
          <dgm:resizeHandles val="exact"/>
        </dgm:presLayoutVars>
      </dgm:prSet>
      <dgm:spPr/>
    </dgm:pt>
    <dgm:pt modelId="{16F33481-A16F-4E50-A1ED-4B034ECC5A88}" type="pres">
      <dgm:prSet presAssocID="{F4E2EC1E-6B64-44B0-8E3B-596824456242}" presName="parentText" presStyleLbl="node1" presStyleIdx="0" presStyleCnt="1">
        <dgm:presLayoutVars>
          <dgm:chMax val="0"/>
          <dgm:bulletEnabled val="1"/>
        </dgm:presLayoutVars>
      </dgm:prSet>
      <dgm:spPr/>
    </dgm:pt>
    <dgm:pt modelId="{9DE981D7-C256-405A-B7E5-D6AD2E4BAD7F}" type="pres">
      <dgm:prSet presAssocID="{F4E2EC1E-6B64-44B0-8E3B-596824456242}" presName="childText" presStyleLbl="revTx" presStyleIdx="0" presStyleCnt="1">
        <dgm:presLayoutVars>
          <dgm:bulletEnabled val="1"/>
        </dgm:presLayoutVars>
      </dgm:prSet>
      <dgm:spPr/>
    </dgm:pt>
  </dgm:ptLst>
  <dgm:cxnLst>
    <dgm:cxn modelId="{CA70700B-AA05-4092-A5FC-DBFC5773E308}" type="presOf" srcId="{D0D9C043-CB98-4A7B-B723-E4CC558D6DE2}" destId="{9DE981D7-C256-405A-B7E5-D6AD2E4BAD7F}" srcOrd="0" destOrd="1" presId="urn:microsoft.com/office/officeart/2005/8/layout/vList2"/>
    <dgm:cxn modelId="{B3B0FB12-3CD1-46AC-B5AE-CA10D063B8DF}" type="presOf" srcId="{81EE935B-D6CC-49CC-8DCA-FAF6F4C3C9E8}" destId="{AFE2FDD6-9352-48F5-8981-F1615AE56B17}" srcOrd="0" destOrd="0" presId="urn:microsoft.com/office/officeart/2005/8/layout/vList2"/>
    <dgm:cxn modelId="{DD0A8488-5D20-4E69-A145-34BA38155940}" srcId="{81EE935B-D6CC-49CC-8DCA-FAF6F4C3C9E8}" destId="{F4E2EC1E-6B64-44B0-8E3B-596824456242}" srcOrd="0" destOrd="0" parTransId="{192E1C1D-D431-4AE5-B30D-CBAD67BCBA53}" sibTransId="{C8F87FEA-2A74-4AC0-841B-C7D889CCD1A8}"/>
    <dgm:cxn modelId="{CF76C1B6-0A32-4E1C-9825-00FC63060095}" srcId="{F4E2EC1E-6B64-44B0-8E3B-596824456242}" destId="{697D4204-F070-4131-8A49-393CCDF30CCB}" srcOrd="0" destOrd="0" parTransId="{D2DDF171-FE2B-4E95-8237-22179DDC60B3}" sibTransId="{0F45E637-EAE1-4042-BBDF-C322E8E1BFA3}"/>
    <dgm:cxn modelId="{F039BED0-C818-4D26-B696-36930E18C97C}" type="presOf" srcId="{F4E2EC1E-6B64-44B0-8E3B-596824456242}" destId="{16F33481-A16F-4E50-A1ED-4B034ECC5A88}" srcOrd="0" destOrd="0" presId="urn:microsoft.com/office/officeart/2005/8/layout/vList2"/>
    <dgm:cxn modelId="{B3633CD5-2D23-4FFC-914A-483339D179F5}" type="presOf" srcId="{697D4204-F070-4131-8A49-393CCDF30CCB}" destId="{9DE981D7-C256-405A-B7E5-D6AD2E4BAD7F}" srcOrd="0" destOrd="0" presId="urn:microsoft.com/office/officeart/2005/8/layout/vList2"/>
    <dgm:cxn modelId="{382845E3-9C15-4C17-96C8-76969FE55C92}" srcId="{F4E2EC1E-6B64-44B0-8E3B-596824456242}" destId="{D0D9C043-CB98-4A7B-B723-E4CC558D6DE2}" srcOrd="1" destOrd="0" parTransId="{87105052-8ED3-4B0C-B5CB-2EE9110BAC23}" sibTransId="{F442B639-D139-479D-A466-CDB0B86909E8}"/>
    <dgm:cxn modelId="{622A6091-098C-432C-B758-761FE67B0D1A}" type="presParOf" srcId="{AFE2FDD6-9352-48F5-8981-F1615AE56B17}" destId="{16F33481-A16F-4E50-A1ED-4B034ECC5A88}" srcOrd="0" destOrd="0" presId="urn:microsoft.com/office/officeart/2005/8/layout/vList2"/>
    <dgm:cxn modelId="{944ED19F-E62C-4D85-B0BF-B02224059C17}" type="presParOf" srcId="{AFE2FDD6-9352-48F5-8981-F1615AE56B17}" destId="{9DE981D7-C256-405A-B7E5-D6AD2E4BAD7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A9F002-C2A7-4B91-BC30-8B5EA41B311E}" type="doc">
      <dgm:prSet loTypeId="urn:microsoft.com/office/officeart/2005/8/layout/hList6" loCatId="list" qsTypeId="urn:microsoft.com/office/officeart/2005/8/quickstyle/simple1" qsCatId="simple" csTypeId="urn:microsoft.com/office/officeart/2005/8/colors/accent0_1" csCatId="mainScheme"/>
      <dgm:spPr/>
      <dgm:t>
        <a:bodyPr/>
        <a:lstStyle/>
        <a:p>
          <a:endParaRPr lang="en-US"/>
        </a:p>
      </dgm:t>
    </dgm:pt>
    <dgm:pt modelId="{8F84B9E8-4E1D-47BD-A30E-B3D21A69B17F}">
      <dgm:prSet/>
      <dgm:spPr/>
      <dgm:t>
        <a:bodyPr/>
        <a:lstStyle/>
        <a:p>
          <a:r>
            <a:rPr lang="en-US"/>
            <a:t>Clean Trucks Program</a:t>
          </a:r>
        </a:p>
      </dgm:t>
    </dgm:pt>
    <dgm:pt modelId="{36DA3AFD-9DB3-443D-AD03-464413E044E2}" type="parTrans" cxnId="{4E0302B3-6879-4A5D-BF3A-8E33AAA967B5}">
      <dgm:prSet/>
      <dgm:spPr/>
      <dgm:t>
        <a:bodyPr/>
        <a:lstStyle/>
        <a:p>
          <a:endParaRPr lang="en-US"/>
        </a:p>
      </dgm:t>
    </dgm:pt>
    <dgm:pt modelId="{82220D7A-FAB0-437C-AD39-A185235AC64B}" type="sibTrans" cxnId="{4E0302B3-6879-4A5D-BF3A-8E33AAA967B5}">
      <dgm:prSet/>
      <dgm:spPr/>
      <dgm:t>
        <a:bodyPr/>
        <a:lstStyle/>
        <a:p>
          <a:endParaRPr lang="en-US"/>
        </a:p>
      </dgm:t>
    </dgm:pt>
    <dgm:pt modelId="{4F539C2B-63F9-4E28-AEE4-76DCBD1BBD79}">
      <dgm:prSet/>
      <dgm:spPr/>
      <dgm:t>
        <a:bodyPr/>
        <a:lstStyle/>
        <a:p>
          <a:r>
            <a:rPr lang="en-US"/>
            <a:t>Expanding on the success of the Hunts Point Clean Trucks Program</a:t>
          </a:r>
        </a:p>
      </dgm:t>
    </dgm:pt>
    <dgm:pt modelId="{E474280A-8A4F-4158-8333-AD0220835DFC}" type="parTrans" cxnId="{4E27D324-2CC1-461F-9102-245240CABC75}">
      <dgm:prSet/>
      <dgm:spPr/>
      <dgm:t>
        <a:bodyPr/>
        <a:lstStyle/>
        <a:p>
          <a:endParaRPr lang="en-US"/>
        </a:p>
      </dgm:t>
    </dgm:pt>
    <dgm:pt modelId="{4BD96C66-8F7A-4C46-A7C8-0BD11F13D997}" type="sibTrans" cxnId="{4E27D324-2CC1-461F-9102-245240CABC75}">
      <dgm:prSet/>
      <dgm:spPr/>
      <dgm:t>
        <a:bodyPr/>
        <a:lstStyle/>
        <a:p>
          <a:endParaRPr lang="en-US"/>
        </a:p>
      </dgm:t>
    </dgm:pt>
    <dgm:pt modelId="{D405F144-60E3-4DC6-9309-01FDA088BCB0}">
      <dgm:prSet/>
      <dgm:spPr/>
      <dgm:t>
        <a:bodyPr/>
        <a:lstStyle/>
        <a:p>
          <a:r>
            <a:rPr lang="en-US"/>
            <a:t>I</a:t>
          </a:r>
          <a:r>
            <a:rPr lang="en-US" b="0" i="0"/>
            <a:t>ncentivizes local commercial fleet operators to transition away from diesel</a:t>
          </a:r>
          <a:endParaRPr lang="en-US"/>
        </a:p>
      </dgm:t>
    </dgm:pt>
    <dgm:pt modelId="{7C698259-577D-403B-B555-30D1CF212ACA}" type="parTrans" cxnId="{A24082A4-B6A2-4129-857F-A4B84325B70F}">
      <dgm:prSet/>
      <dgm:spPr/>
      <dgm:t>
        <a:bodyPr/>
        <a:lstStyle/>
        <a:p>
          <a:endParaRPr lang="en-US"/>
        </a:p>
      </dgm:t>
    </dgm:pt>
    <dgm:pt modelId="{38E919CD-503D-4F33-ACDF-EAF6C1E7E015}" type="sibTrans" cxnId="{A24082A4-B6A2-4129-857F-A4B84325B70F}">
      <dgm:prSet/>
      <dgm:spPr/>
      <dgm:t>
        <a:bodyPr/>
        <a:lstStyle/>
        <a:p>
          <a:endParaRPr lang="en-US"/>
        </a:p>
      </dgm:t>
    </dgm:pt>
    <dgm:pt modelId="{7D4F0797-0349-4C12-B660-5E849A0243D2}">
      <dgm:prSet/>
      <dgm:spPr/>
      <dgm:t>
        <a:bodyPr/>
        <a:lstStyle/>
        <a:p>
          <a:r>
            <a:rPr lang="en-US"/>
            <a:t>Commercial Cargo Bike Incentive Program &amp; freight microhubs buildout</a:t>
          </a:r>
        </a:p>
      </dgm:t>
    </dgm:pt>
    <dgm:pt modelId="{C9288FB0-5288-4475-B9C3-2AC008BC0E6A}" type="parTrans" cxnId="{F80FF87F-4C2E-44D5-867D-C84601397A7C}">
      <dgm:prSet/>
      <dgm:spPr/>
      <dgm:t>
        <a:bodyPr/>
        <a:lstStyle/>
        <a:p>
          <a:endParaRPr lang="en-US"/>
        </a:p>
      </dgm:t>
    </dgm:pt>
    <dgm:pt modelId="{60771D9E-35C6-45AB-B398-F2268A6CEB8D}" type="sibTrans" cxnId="{F80FF87F-4C2E-44D5-867D-C84601397A7C}">
      <dgm:prSet/>
      <dgm:spPr/>
      <dgm:t>
        <a:bodyPr/>
        <a:lstStyle/>
        <a:p>
          <a:endParaRPr lang="en-US"/>
        </a:p>
      </dgm:t>
    </dgm:pt>
    <dgm:pt modelId="{7DF74A9A-80B1-4013-BAEB-33D92A84DC69}">
      <dgm:prSet/>
      <dgm:spPr/>
      <dgm:t>
        <a:bodyPr/>
        <a:lstStyle/>
        <a:p>
          <a:r>
            <a:rPr lang="en-US"/>
            <a:t>Infrastructure upgrades for marine freight</a:t>
          </a:r>
        </a:p>
      </dgm:t>
    </dgm:pt>
    <dgm:pt modelId="{3A5A40F7-BF22-46A3-8F48-89A987B53AE8}" type="parTrans" cxnId="{1E30D190-9D9C-4C00-8B6D-95FB4A16D7A6}">
      <dgm:prSet/>
      <dgm:spPr/>
      <dgm:t>
        <a:bodyPr/>
        <a:lstStyle/>
        <a:p>
          <a:endParaRPr lang="en-US"/>
        </a:p>
      </dgm:t>
    </dgm:pt>
    <dgm:pt modelId="{BD81DAA3-A8D1-4867-83CB-018AF9D41E9E}" type="sibTrans" cxnId="{1E30D190-9D9C-4C00-8B6D-95FB4A16D7A6}">
      <dgm:prSet/>
      <dgm:spPr/>
      <dgm:t>
        <a:bodyPr/>
        <a:lstStyle/>
        <a:p>
          <a:endParaRPr lang="en-US"/>
        </a:p>
      </dgm:t>
    </dgm:pt>
    <dgm:pt modelId="{E50E8951-9090-40F1-B0E5-ACE3630649DA}">
      <dgm:prSet/>
      <dgm:spPr/>
      <dgm:t>
        <a:bodyPr/>
        <a:lstStyle/>
        <a:p>
          <a:r>
            <a:rPr lang="en-US"/>
            <a:t>Truck charging &amp; parking infrastructure</a:t>
          </a:r>
        </a:p>
      </dgm:t>
    </dgm:pt>
    <dgm:pt modelId="{933CDC0A-2090-4312-874C-4BBAAFC6658A}" type="parTrans" cxnId="{82A83176-CE82-4C92-BCB3-1D9084F67496}">
      <dgm:prSet/>
      <dgm:spPr/>
      <dgm:t>
        <a:bodyPr/>
        <a:lstStyle/>
        <a:p>
          <a:endParaRPr lang="en-US"/>
        </a:p>
      </dgm:t>
    </dgm:pt>
    <dgm:pt modelId="{6DDE760A-9AA2-4D4B-AF9C-0B1D5B88A256}" type="sibTrans" cxnId="{82A83176-CE82-4C92-BCB3-1D9084F67496}">
      <dgm:prSet/>
      <dgm:spPr/>
      <dgm:t>
        <a:bodyPr/>
        <a:lstStyle/>
        <a:p>
          <a:endParaRPr lang="en-US"/>
        </a:p>
      </dgm:t>
    </dgm:pt>
    <dgm:pt modelId="{AEED2AA7-4E59-417D-9FD2-6655C49E7B4D}">
      <dgm:prSet/>
      <dgm:spPr/>
      <dgm:t>
        <a:bodyPr/>
        <a:lstStyle/>
        <a:p>
          <a:r>
            <a:rPr lang="en-US"/>
            <a:t>Rail access and electrification improvements at the Hunts Point Market</a:t>
          </a:r>
        </a:p>
      </dgm:t>
    </dgm:pt>
    <dgm:pt modelId="{C65D22DF-31FD-459C-AD40-91F8DD08A89E}" type="parTrans" cxnId="{F5E2D14D-7C3B-4626-A6F1-95D73FC909D0}">
      <dgm:prSet/>
      <dgm:spPr/>
      <dgm:t>
        <a:bodyPr/>
        <a:lstStyle/>
        <a:p>
          <a:endParaRPr lang="en-US"/>
        </a:p>
      </dgm:t>
    </dgm:pt>
    <dgm:pt modelId="{AD110679-1235-4E45-8917-D692A56AA959}" type="sibTrans" cxnId="{F5E2D14D-7C3B-4626-A6F1-95D73FC909D0}">
      <dgm:prSet/>
      <dgm:spPr/>
      <dgm:t>
        <a:bodyPr/>
        <a:lstStyle/>
        <a:p>
          <a:endParaRPr lang="en-US"/>
        </a:p>
      </dgm:t>
    </dgm:pt>
    <dgm:pt modelId="{AB253EBB-FC8E-4DB2-8975-CB21B7B5DAB9}" type="pres">
      <dgm:prSet presAssocID="{85A9F002-C2A7-4B91-BC30-8B5EA41B311E}" presName="Name0" presStyleCnt="0">
        <dgm:presLayoutVars>
          <dgm:dir/>
          <dgm:resizeHandles val="exact"/>
        </dgm:presLayoutVars>
      </dgm:prSet>
      <dgm:spPr/>
    </dgm:pt>
    <dgm:pt modelId="{F904FA05-0F38-41D9-BDF0-88ADC67D201B}" type="pres">
      <dgm:prSet presAssocID="{8F84B9E8-4E1D-47BD-A30E-B3D21A69B17F}" presName="node" presStyleLbl="node1" presStyleIdx="0" presStyleCnt="5">
        <dgm:presLayoutVars>
          <dgm:bulletEnabled val="1"/>
        </dgm:presLayoutVars>
      </dgm:prSet>
      <dgm:spPr/>
    </dgm:pt>
    <dgm:pt modelId="{D7F90B75-C9C3-402A-8EE4-B0879DA05C23}" type="pres">
      <dgm:prSet presAssocID="{82220D7A-FAB0-437C-AD39-A185235AC64B}" presName="sibTrans" presStyleCnt="0"/>
      <dgm:spPr/>
    </dgm:pt>
    <dgm:pt modelId="{1D2D30F0-D03B-4320-8B92-35AE47A63223}" type="pres">
      <dgm:prSet presAssocID="{7D4F0797-0349-4C12-B660-5E849A0243D2}" presName="node" presStyleLbl="node1" presStyleIdx="1" presStyleCnt="5">
        <dgm:presLayoutVars>
          <dgm:bulletEnabled val="1"/>
        </dgm:presLayoutVars>
      </dgm:prSet>
      <dgm:spPr/>
    </dgm:pt>
    <dgm:pt modelId="{CD3B064F-1429-45AA-A703-915E27E7B820}" type="pres">
      <dgm:prSet presAssocID="{60771D9E-35C6-45AB-B398-F2268A6CEB8D}" presName="sibTrans" presStyleCnt="0"/>
      <dgm:spPr/>
    </dgm:pt>
    <dgm:pt modelId="{8ECE4954-97B4-4EFC-9F67-0E01D1630541}" type="pres">
      <dgm:prSet presAssocID="{7DF74A9A-80B1-4013-BAEB-33D92A84DC69}" presName="node" presStyleLbl="node1" presStyleIdx="2" presStyleCnt="5">
        <dgm:presLayoutVars>
          <dgm:bulletEnabled val="1"/>
        </dgm:presLayoutVars>
      </dgm:prSet>
      <dgm:spPr/>
    </dgm:pt>
    <dgm:pt modelId="{083E8819-BCBC-4404-82AF-4C79B33AB202}" type="pres">
      <dgm:prSet presAssocID="{BD81DAA3-A8D1-4867-83CB-018AF9D41E9E}" presName="sibTrans" presStyleCnt="0"/>
      <dgm:spPr/>
    </dgm:pt>
    <dgm:pt modelId="{8A81794B-011E-47F3-94A1-6F439D14E87E}" type="pres">
      <dgm:prSet presAssocID="{E50E8951-9090-40F1-B0E5-ACE3630649DA}" presName="node" presStyleLbl="node1" presStyleIdx="3" presStyleCnt="5">
        <dgm:presLayoutVars>
          <dgm:bulletEnabled val="1"/>
        </dgm:presLayoutVars>
      </dgm:prSet>
      <dgm:spPr/>
    </dgm:pt>
    <dgm:pt modelId="{BFCDC680-1C7F-4795-9CEB-881DF1E260EC}" type="pres">
      <dgm:prSet presAssocID="{6DDE760A-9AA2-4D4B-AF9C-0B1D5B88A256}" presName="sibTrans" presStyleCnt="0"/>
      <dgm:spPr/>
    </dgm:pt>
    <dgm:pt modelId="{27AE93BB-96E9-47C7-9E2E-549656B7CE33}" type="pres">
      <dgm:prSet presAssocID="{AEED2AA7-4E59-417D-9FD2-6655C49E7B4D}" presName="node" presStyleLbl="node1" presStyleIdx="4" presStyleCnt="5">
        <dgm:presLayoutVars>
          <dgm:bulletEnabled val="1"/>
        </dgm:presLayoutVars>
      </dgm:prSet>
      <dgm:spPr/>
    </dgm:pt>
  </dgm:ptLst>
  <dgm:cxnLst>
    <dgm:cxn modelId="{4E27D324-2CC1-461F-9102-245240CABC75}" srcId="{8F84B9E8-4E1D-47BD-A30E-B3D21A69B17F}" destId="{4F539C2B-63F9-4E28-AEE4-76DCBD1BBD79}" srcOrd="0" destOrd="0" parTransId="{E474280A-8A4F-4158-8333-AD0220835DFC}" sibTransId="{4BD96C66-8F7A-4C46-A7C8-0BD11F13D997}"/>
    <dgm:cxn modelId="{8FC38E64-40A0-4248-9DB2-90A90FD13E25}" type="presOf" srcId="{7D4F0797-0349-4C12-B660-5E849A0243D2}" destId="{1D2D30F0-D03B-4320-8B92-35AE47A63223}" srcOrd="0" destOrd="0" presId="urn:microsoft.com/office/officeart/2005/8/layout/hList6"/>
    <dgm:cxn modelId="{C29FA645-EAAC-4D77-8026-66BFBBFA03BA}" type="presOf" srcId="{E50E8951-9090-40F1-B0E5-ACE3630649DA}" destId="{8A81794B-011E-47F3-94A1-6F439D14E87E}" srcOrd="0" destOrd="0" presId="urn:microsoft.com/office/officeart/2005/8/layout/hList6"/>
    <dgm:cxn modelId="{F5E2D14D-7C3B-4626-A6F1-95D73FC909D0}" srcId="{85A9F002-C2A7-4B91-BC30-8B5EA41B311E}" destId="{AEED2AA7-4E59-417D-9FD2-6655C49E7B4D}" srcOrd="4" destOrd="0" parTransId="{C65D22DF-31FD-459C-AD40-91F8DD08A89E}" sibTransId="{AD110679-1235-4E45-8917-D692A56AA959}"/>
    <dgm:cxn modelId="{82A83176-CE82-4C92-BCB3-1D9084F67496}" srcId="{85A9F002-C2A7-4B91-BC30-8B5EA41B311E}" destId="{E50E8951-9090-40F1-B0E5-ACE3630649DA}" srcOrd="3" destOrd="0" parTransId="{933CDC0A-2090-4312-874C-4BBAAFC6658A}" sibTransId="{6DDE760A-9AA2-4D4B-AF9C-0B1D5B88A256}"/>
    <dgm:cxn modelId="{D17C9F7D-ECE7-4E43-A9FD-FE43D647DCCF}" type="presOf" srcId="{7DF74A9A-80B1-4013-BAEB-33D92A84DC69}" destId="{8ECE4954-97B4-4EFC-9F67-0E01D1630541}" srcOrd="0" destOrd="0" presId="urn:microsoft.com/office/officeart/2005/8/layout/hList6"/>
    <dgm:cxn modelId="{F80FF87F-4C2E-44D5-867D-C84601397A7C}" srcId="{85A9F002-C2A7-4B91-BC30-8B5EA41B311E}" destId="{7D4F0797-0349-4C12-B660-5E849A0243D2}" srcOrd="1" destOrd="0" parTransId="{C9288FB0-5288-4475-B9C3-2AC008BC0E6A}" sibTransId="{60771D9E-35C6-45AB-B398-F2268A6CEB8D}"/>
    <dgm:cxn modelId="{1E30D190-9D9C-4C00-8B6D-95FB4A16D7A6}" srcId="{85A9F002-C2A7-4B91-BC30-8B5EA41B311E}" destId="{7DF74A9A-80B1-4013-BAEB-33D92A84DC69}" srcOrd="2" destOrd="0" parTransId="{3A5A40F7-BF22-46A3-8F48-89A987B53AE8}" sibTransId="{BD81DAA3-A8D1-4867-83CB-018AF9D41E9E}"/>
    <dgm:cxn modelId="{A24082A4-B6A2-4129-857F-A4B84325B70F}" srcId="{8F84B9E8-4E1D-47BD-A30E-B3D21A69B17F}" destId="{D405F144-60E3-4DC6-9309-01FDA088BCB0}" srcOrd="1" destOrd="0" parTransId="{7C698259-577D-403B-B555-30D1CF212ACA}" sibTransId="{38E919CD-503D-4F33-ACDF-EAF6C1E7E015}"/>
    <dgm:cxn modelId="{8C3910A5-C5FD-4D0E-AD2A-25159ACD83DE}" type="presOf" srcId="{85A9F002-C2A7-4B91-BC30-8B5EA41B311E}" destId="{AB253EBB-FC8E-4DB2-8975-CB21B7B5DAB9}" srcOrd="0" destOrd="0" presId="urn:microsoft.com/office/officeart/2005/8/layout/hList6"/>
    <dgm:cxn modelId="{687367AA-62F0-4903-83F4-9124AB406575}" type="presOf" srcId="{D405F144-60E3-4DC6-9309-01FDA088BCB0}" destId="{F904FA05-0F38-41D9-BDF0-88ADC67D201B}" srcOrd="0" destOrd="2" presId="urn:microsoft.com/office/officeart/2005/8/layout/hList6"/>
    <dgm:cxn modelId="{39956CAA-698F-4844-AF85-6603ACDCEB13}" type="presOf" srcId="{4F539C2B-63F9-4E28-AEE4-76DCBD1BBD79}" destId="{F904FA05-0F38-41D9-BDF0-88ADC67D201B}" srcOrd="0" destOrd="1" presId="urn:microsoft.com/office/officeart/2005/8/layout/hList6"/>
    <dgm:cxn modelId="{4E0302B3-6879-4A5D-BF3A-8E33AAA967B5}" srcId="{85A9F002-C2A7-4B91-BC30-8B5EA41B311E}" destId="{8F84B9E8-4E1D-47BD-A30E-B3D21A69B17F}" srcOrd="0" destOrd="0" parTransId="{36DA3AFD-9DB3-443D-AD03-464413E044E2}" sibTransId="{82220D7A-FAB0-437C-AD39-A185235AC64B}"/>
    <dgm:cxn modelId="{3E3B26CE-BADD-4713-B147-8FE687BF2B66}" type="presOf" srcId="{8F84B9E8-4E1D-47BD-A30E-B3D21A69B17F}" destId="{F904FA05-0F38-41D9-BDF0-88ADC67D201B}" srcOrd="0" destOrd="0" presId="urn:microsoft.com/office/officeart/2005/8/layout/hList6"/>
    <dgm:cxn modelId="{FBB178CF-4E18-40AB-B0F7-09F34BDF2D13}" type="presOf" srcId="{AEED2AA7-4E59-417D-9FD2-6655C49E7B4D}" destId="{27AE93BB-96E9-47C7-9E2E-549656B7CE33}" srcOrd="0" destOrd="0" presId="urn:microsoft.com/office/officeart/2005/8/layout/hList6"/>
    <dgm:cxn modelId="{C840E736-8DE6-4CD8-8106-E36BAE18F53B}" type="presParOf" srcId="{AB253EBB-FC8E-4DB2-8975-CB21B7B5DAB9}" destId="{F904FA05-0F38-41D9-BDF0-88ADC67D201B}" srcOrd="0" destOrd="0" presId="urn:microsoft.com/office/officeart/2005/8/layout/hList6"/>
    <dgm:cxn modelId="{18DFC21E-F904-41ED-85E0-6CA77FF4F19A}" type="presParOf" srcId="{AB253EBB-FC8E-4DB2-8975-CB21B7B5DAB9}" destId="{D7F90B75-C9C3-402A-8EE4-B0879DA05C23}" srcOrd="1" destOrd="0" presId="urn:microsoft.com/office/officeart/2005/8/layout/hList6"/>
    <dgm:cxn modelId="{6035E857-AB25-458B-A99F-8085D77C2F2A}" type="presParOf" srcId="{AB253EBB-FC8E-4DB2-8975-CB21B7B5DAB9}" destId="{1D2D30F0-D03B-4320-8B92-35AE47A63223}" srcOrd="2" destOrd="0" presId="urn:microsoft.com/office/officeart/2005/8/layout/hList6"/>
    <dgm:cxn modelId="{914082D8-E682-4F8D-AA15-6D71E0849F10}" type="presParOf" srcId="{AB253EBB-FC8E-4DB2-8975-CB21B7B5DAB9}" destId="{CD3B064F-1429-45AA-A703-915E27E7B820}" srcOrd="3" destOrd="0" presId="urn:microsoft.com/office/officeart/2005/8/layout/hList6"/>
    <dgm:cxn modelId="{39356D3C-8A66-4FE5-A9C2-5E9F29C2C20A}" type="presParOf" srcId="{AB253EBB-FC8E-4DB2-8975-CB21B7B5DAB9}" destId="{8ECE4954-97B4-4EFC-9F67-0E01D1630541}" srcOrd="4" destOrd="0" presId="urn:microsoft.com/office/officeart/2005/8/layout/hList6"/>
    <dgm:cxn modelId="{6F6EBC89-D173-4EC6-8720-D9CA09D679EC}" type="presParOf" srcId="{AB253EBB-FC8E-4DB2-8975-CB21B7B5DAB9}" destId="{083E8819-BCBC-4404-82AF-4C79B33AB202}" srcOrd="5" destOrd="0" presId="urn:microsoft.com/office/officeart/2005/8/layout/hList6"/>
    <dgm:cxn modelId="{A93CE59A-B128-43B5-A206-2B8570A5EC36}" type="presParOf" srcId="{AB253EBB-FC8E-4DB2-8975-CB21B7B5DAB9}" destId="{8A81794B-011E-47F3-94A1-6F439D14E87E}" srcOrd="6" destOrd="0" presId="urn:microsoft.com/office/officeart/2005/8/layout/hList6"/>
    <dgm:cxn modelId="{20CC4FF2-0088-43C7-A68E-3307601C856E}" type="presParOf" srcId="{AB253EBB-FC8E-4DB2-8975-CB21B7B5DAB9}" destId="{BFCDC680-1C7F-4795-9CEB-881DF1E260EC}" srcOrd="7" destOrd="0" presId="urn:microsoft.com/office/officeart/2005/8/layout/hList6"/>
    <dgm:cxn modelId="{9C32C13B-AD76-49CE-A22E-CD9F588CD06F}" type="presParOf" srcId="{AB253EBB-FC8E-4DB2-8975-CB21B7B5DAB9}" destId="{27AE93BB-96E9-47C7-9E2E-549656B7CE33}"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90F2F-9A2C-45AA-BD61-BB59723803BD}">
      <dsp:nvSpPr>
        <dsp:cNvPr id="0" name=""/>
        <dsp:cNvSpPr/>
      </dsp:nvSpPr>
      <dsp:spPr>
        <a:xfrm>
          <a:off x="746630" y="415867"/>
          <a:ext cx="1464887" cy="1464887"/>
        </a:xfrm>
        <a:prstGeom prst="ellipse">
          <a:avLst/>
        </a:prstGeom>
        <a:solidFill>
          <a:srgbClr val="DE652C"/>
        </a:solidFill>
        <a:ln>
          <a:noFill/>
        </a:ln>
        <a:effectLst/>
      </dsp:spPr>
      <dsp:style>
        <a:lnRef idx="0">
          <a:scrgbClr r="0" g="0" b="0"/>
        </a:lnRef>
        <a:fillRef idx="1">
          <a:scrgbClr r="0" g="0" b="0"/>
        </a:fillRef>
        <a:effectRef idx="0">
          <a:scrgbClr r="0" g="0" b="0"/>
        </a:effectRef>
        <a:fontRef idx="minor"/>
      </dsp:style>
    </dsp:sp>
    <dsp:sp modelId="{A304B036-38D8-4DAD-9F1A-AD89122C0430}">
      <dsp:nvSpPr>
        <dsp:cNvPr id="0" name=""/>
        <dsp:cNvSpPr/>
      </dsp:nvSpPr>
      <dsp:spPr>
        <a:xfrm>
          <a:off x="1058819" y="728049"/>
          <a:ext cx="840509" cy="840509"/>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CC1C70-EA91-4C65-B7F7-D61291EE7D4B}">
      <dsp:nvSpPr>
        <dsp:cNvPr id="0" name=""/>
        <dsp:cNvSpPr/>
      </dsp:nvSpPr>
      <dsp:spPr>
        <a:xfrm>
          <a:off x="278346" y="2475148"/>
          <a:ext cx="2401454" cy="190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t>A </a:t>
          </a:r>
          <a:r>
            <a:rPr lang="en-US" sz="2000" b="1" i="0" kern="1200" cap="none" dirty="0"/>
            <a:t>metropolitan planning organization </a:t>
          </a:r>
          <a:r>
            <a:rPr lang="en-US" sz="2000" kern="1200" cap="none" dirty="0"/>
            <a:t>for New York City, Long Island &amp; the Lower Hudson Valley</a:t>
          </a:r>
        </a:p>
      </dsp:txBody>
      <dsp:txXfrm>
        <a:off x="278346" y="2475148"/>
        <a:ext cx="2401454" cy="1904994"/>
      </dsp:txXfrm>
    </dsp:sp>
    <dsp:sp modelId="{1D9C84BF-5958-4C60-A837-77960C5F5243}">
      <dsp:nvSpPr>
        <dsp:cNvPr id="0" name=""/>
        <dsp:cNvSpPr/>
      </dsp:nvSpPr>
      <dsp:spPr>
        <a:xfrm>
          <a:off x="3568340" y="415867"/>
          <a:ext cx="1464887" cy="1464887"/>
        </a:xfrm>
        <a:prstGeom prst="ellipse">
          <a:avLst/>
        </a:prstGeom>
        <a:solidFill>
          <a:srgbClr val="004F68"/>
        </a:solidFill>
        <a:ln>
          <a:noFill/>
        </a:ln>
        <a:effectLst/>
      </dsp:spPr>
      <dsp:style>
        <a:lnRef idx="0">
          <a:scrgbClr r="0" g="0" b="0"/>
        </a:lnRef>
        <a:fillRef idx="1">
          <a:scrgbClr r="0" g="0" b="0"/>
        </a:fillRef>
        <a:effectRef idx="0">
          <a:scrgbClr r="0" g="0" b="0"/>
        </a:effectRef>
        <a:fontRef idx="minor"/>
      </dsp:style>
    </dsp:sp>
    <dsp:sp modelId="{DBB5210B-C0F5-4373-87F1-2BB10CA2E873}">
      <dsp:nvSpPr>
        <dsp:cNvPr id="0" name=""/>
        <dsp:cNvSpPr/>
      </dsp:nvSpPr>
      <dsp:spPr>
        <a:xfrm>
          <a:off x="3880529" y="728049"/>
          <a:ext cx="840509" cy="840509"/>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E316DF-57F5-48C0-B1D1-8734EBAD8F27}">
      <dsp:nvSpPr>
        <dsp:cNvPr id="0" name=""/>
        <dsp:cNvSpPr/>
      </dsp:nvSpPr>
      <dsp:spPr>
        <a:xfrm>
          <a:off x="3100056" y="2475148"/>
          <a:ext cx="2401454" cy="190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t>A regional council of governments consisting of nine voting &amp; seven advisory members</a:t>
          </a:r>
        </a:p>
      </dsp:txBody>
      <dsp:txXfrm>
        <a:off x="3100056" y="2475148"/>
        <a:ext cx="2401454" cy="1904994"/>
      </dsp:txXfrm>
    </dsp:sp>
    <dsp:sp modelId="{C3B0FF60-90BE-4C2A-B1A8-0FA4F37A0896}">
      <dsp:nvSpPr>
        <dsp:cNvPr id="0" name=""/>
        <dsp:cNvSpPr/>
      </dsp:nvSpPr>
      <dsp:spPr>
        <a:xfrm>
          <a:off x="6390049" y="415867"/>
          <a:ext cx="1464887" cy="1464887"/>
        </a:xfrm>
        <a:prstGeom prst="ellipse">
          <a:avLst/>
        </a:prstGeom>
        <a:solidFill>
          <a:srgbClr val="009BCC"/>
        </a:solidFill>
        <a:ln>
          <a:noFill/>
        </a:ln>
        <a:effectLst/>
      </dsp:spPr>
      <dsp:style>
        <a:lnRef idx="0">
          <a:scrgbClr r="0" g="0" b="0"/>
        </a:lnRef>
        <a:fillRef idx="1">
          <a:scrgbClr r="0" g="0" b="0"/>
        </a:fillRef>
        <a:effectRef idx="0">
          <a:scrgbClr r="0" g="0" b="0"/>
        </a:effectRef>
        <a:fontRef idx="minor"/>
      </dsp:style>
    </dsp:sp>
    <dsp:sp modelId="{B4909D1B-2834-413D-AFE8-8A1B194A6023}">
      <dsp:nvSpPr>
        <dsp:cNvPr id="0" name=""/>
        <dsp:cNvSpPr/>
      </dsp:nvSpPr>
      <dsp:spPr>
        <a:xfrm>
          <a:off x="6702238" y="728049"/>
          <a:ext cx="840509" cy="840509"/>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237878-2232-40FD-9E99-F0D299602468}">
      <dsp:nvSpPr>
        <dsp:cNvPr id="0" name=""/>
        <dsp:cNvSpPr/>
      </dsp:nvSpPr>
      <dsp:spPr>
        <a:xfrm>
          <a:off x="5921765" y="2475148"/>
          <a:ext cx="2401454" cy="190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t>An organization required by federal legislation which authorizes funding for transportation</a:t>
          </a:r>
        </a:p>
      </dsp:txBody>
      <dsp:txXfrm>
        <a:off x="5921765" y="2475148"/>
        <a:ext cx="2401454" cy="1904994"/>
      </dsp:txXfrm>
    </dsp:sp>
    <dsp:sp modelId="{968659B3-44D7-4402-8DAB-608B9D3585E1}">
      <dsp:nvSpPr>
        <dsp:cNvPr id="0" name=""/>
        <dsp:cNvSpPr/>
      </dsp:nvSpPr>
      <dsp:spPr>
        <a:xfrm>
          <a:off x="9211758" y="396817"/>
          <a:ext cx="1464887" cy="1464887"/>
        </a:xfrm>
        <a:prstGeom prst="ellipse">
          <a:avLst/>
        </a:prstGeom>
        <a:solidFill>
          <a:srgbClr val="C10000"/>
        </a:solidFill>
        <a:ln>
          <a:noFill/>
        </a:ln>
        <a:effectLst/>
      </dsp:spPr>
      <dsp:style>
        <a:lnRef idx="0">
          <a:scrgbClr r="0" g="0" b="0"/>
        </a:lnRef>
        <a:fillRef idx="1">
          <a:scrgbClr r="0" g="0" b="0"/>
        </a:fillRef>
        <a:effectRef idx="0">
          <a:scrgbClr r="0" g="0" b="0"/>
        </a:effectRef>
        <a:fontRef idx="minor"/>
      </dsp:style>
    </dsp:sp>
    <dsp:sp modelId="{99409483-58D3-4ED1-B86D-86A306370C85}">
      <dsp:nvSpPr>
        <dsp:cNvPr id="0" name=""/>
        <dsp:cNvSpPr/>
      </dsp:nvSpPr>
      <dsp:spPr>
        <a:xfrm>
          <a:off x="9523948" y="709000"/>
          <a:ext cx="840509" cy="840509"/>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38C9A8-FB27-4514-BA4F-52D519C29185}">
      <dsp:nvSpPr>
        <dsp:cNvPr id="0" name=""/>
        <dsp:cNvSpPr/>
      </dsp:nvSpPr>
      <dsp:spPr>
        <a:xfrm>
          <a:off x="8743475" y="2418000"/>
          <a:ext cx="2401454" cy="1981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t>An organization responsible for the mandated metropolitan transportation planning process</a:t>
          </a:r>
        </a:p>
      </dsp:txBody>
      <dsp:txXfrm>
        <a:off x="8743475" y="2418000"/>
        <a:ext cx="2401454" cy="1981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8B671-F9A5-4070-8D02-863F69BC6A41}">
      <dsp:nvSpPr>
        <dsp:cNvPr id="0" name=""/>
        <dsp:cNvSpPr/>
      </dsp:nvSpPr>
      <dsp:spPr>
        <a:xfrm>
          <a:off x="0" y="51766"/>
          <a:ext cx="10515600" cy="1350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Public access to the planning process </a:t>
          </a:r>
        </a:p>
      </dsp:txBody>
      <dsp:txXfrm>
        <a:off x="65934" y="117700"/>
        <a:ext cx="10383732" cy="1218787"/>
      </dsp:txXfrm>
    </dsp:sp>
    <dsp:sp modelId="{4CAAE8E1-1127-4A86-847E-35E6BD87599A}">
      <dsp:nvSpPr>
        <dsp:cNvPr id="0" name=""/>
        <dsp:cNvSpPr/>
      </dsp:nvSpPr>
      <dsp:spPr>
        <a:xfrm>
          <a:off x="0" y="1500341"/>
          <a:ext cx="10515600" cy="1350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Outcomes of the planning process in terms of funding programmed for projects, programs and studies</a:t>
          </a:r>
        </a:p>
      </dsp:txBody>
      <dsp:txXfrm>
        <a:off x="65934" y="1566275"/>
        <a:ext cx="10383732" cy="1218787"/>
      </dsp:txXfrm>
    </dsp:sp>
    <dsp:sp modelId="{D9CD69DA-5EFB-4189-BA47-5E2E0D593E34}">
      <dsp:nvSpPr>
        <dsp:cNvPr id="0" name=""/>
        <dsp:cNvSpPr/>
      </dsp:nvSpPr>
      <dsp:spPr>
        <a:xfrm>
          <a:off x="0" y="2948916"/>
          <a:ext cx="10515600" cy="1350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Use of professional services to assist in the execution of the planning process</a:t>
          </a:r>
        </a:p>
      </dsp:txBody>
      <dsp:txXfrm>
        <a:off x="65934" y="3014850"/>
        <a:ext cx="10383732" cy="12187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3481-A16F-4E50-A1ED-4B034ECC5A88}">
      <dsp:nvSpPr>
        <dsp:cNvPr id="0" name=""/>
        <dsp:cNvSpPr/>
      </dsp:nvSpPr>
      <dsp:spPr>
        <a:xfrm>
          <a:off x="0" y="18937"/>
          <a:ext cx="10515600" cy="210834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kern="1200" dirty="0"/>
            <a:t>Potential heavy-duty EV &amp; fueling Locations</a:t>
          </a:r>
        </a:p>
      </dsp:txBody>
      <dsp:txXfrm>
        <a:off x="102921" y="121858"/>
        <a:ext cx="10309758" cy="1902498"/>
      </dsp:txXfrm>
    </dsp:sp>
    <dsp:sp modelId="{9DE981D7-C256-405A-B7E5-D6AD2E4BAD7F}">
      <dsp:nvSpPr>
        <dsp:cNvPr id="0" name=""/>
        <dsp:cNvSpPr/>
      </dsp:nvSpPr>
      <dsp:spPr>
        <a:xfrm>
          <a:off x="0" y="2127277"/>
          <a:ext cx="10515600" cy="2578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67310" rIns="376936" bIns="67310" numCol="1" spcCol="1270" anchor="t" anchorCtr="0">
          <a:noAutofit/>
        </a:bodyPr>
        <a:lstStyle/>
        <a:p>
          <a:pPr marL="285750" lvl="1" indent="-285750" algn="l" defTabSz="1822450">
            <a:lnSpc>
              <a:spcPct val="90000"/>
            </a:lnSpc>
            <a:spcBef>
              <a:spcPct val="0"/>
            </a:spcBef>
            <a:spcAft>
              <a:spcPct val="20000"/>
            </a:spcAft>
            <a:buChar char="•"/>
          </a:pPr>
          <a:r>
            <a:rPr lang="en-US" sz="4100" kern="1200"/>
            <a:t>Locations that currently or potentially could serve large commercial vehicles</a:t>
          </a:r>
        </a:p>
        <a:p>
          <a:pPr marL="285750" lvl="1" indent="-285750" algn="l" defTabSz="1822450">
            <a:lnSpc>
              <a:spcPct val="90000"/>
            </a:lnSpc>
            <a:spcBef>
              <a:spcPct val="0"/>
            </a:spcBef>
            <a:spcAft>
              <a:spcPct val="20000"/>
            </a:spcAft>
            <a:buChar char="•"/>
          </a:pPr>
          <a:r>
            <a:rPr lang="en-US" sz="4100" kern="1200"/>
            <a:t>Focus on proximity to corridors identified through the Clean Freight Corridor Study</a:t>
          </a:r>
        </a:p>
      </dsp:txBody>
      <dsp:txXfrm>
        <a:off x="0" y="2127277"/>
        <a:ext cx="10515600" cy="25781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4FA05-0F38-41D9-BDF0-88ADC67D201B}">
      <dsp:nvSpPr>
        <dsp:cNvPr id="0" name=""/>
        <dsp:cNvSpPr/>
      </dsp:nvSpPr>
      <dsp:spPr>
        <a:xfrm rot="16200000">
          <a:off x="-1179048" y="1184696"/>
          <a:ext cx="4351338" cy="1981944"/>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233" bIns="0" numCol="1" spcCol="1270" anchor="t" anchorCtr="0">
          <a:noAutofit/>
        </a:bodyPr>
        <a:lstStyle/>
        <a:p>
          <a:pPr marL="0" lvl="0" indent="0" algn="l" defTabSz="844550">
            <a:lnSpc>
              <a:spcPct val="90000"/>
            </a:lnSpc>
            <a:spcBef>
              <a:spcPct val="0"/>
            </a:spcBef>
            <a:spcAft>
              <a:spcPct val="35000"/>
            </a:spcAft>
            <a:buNone/>
          </a:pPr>
          <a:r>
            <a:rPr lang="en-US" sz="1900" kern="1200"/>
            <a:t>Clean Trucks Program</a:t>
          </a:r>
        </a:p>
        <a:p>
          <a:pPr marL="114300" lvl="1" indent="-114300" algn="l" defTabSz="666750">
            <a:lnSpc>
              <a:spcPct val="90000"/>
            </a:lnSpc>
            <a:spcBef>
              <a:spcPct val="0"/>
            </a:spcBef>
            <a:spcAft>
              <a:spcPct val="15000"/>
            </a:spcAft>
            <a:buChar char="•"/>
          </a:pPr>
          <a:r>
            <a:rPr lang="en-US" sz="1500" kern="1200"/>
            <a:t>Expanding on the success of the Hunts Point Clean Trucks Program</a:t>
          </a:r>
        </a:p>
        <a:p>
          <a:pPr marL="114300" lvl="1" indent="-114300" algn="l" defTabSz="666750">
            <a:lnSpc>
              <a:spcPct val="90000"/>
            </a:lnSpc>
            <a:spcBef>
              <a:spcPct val="0"/>
            </a:spcBef>
            <a:spcAft>
              <a:spcPct val="15000"/>
            </a:spcAft>
            <a:buChar char="•"/>
          </a:pPr>
          <a:r>
            <a:rPr lang="en-US" sz="1500" kern="1200"/>
            <a:t>I</a:t>
          </a:r>
          <a:r>
            <a:rPr lang="en-US" sz="1500" b="0" i="0" kern="1200"/>
            <a:t>ncentivizes local commercial fleet operators to transition away from diesel</a:t>
          </a:r>
          <a:endParaRPr lang="en-US" sz="1500" kern="1200"/>
        </a:p>
      </dsp:txBody>
      <dsp:txXfrm rot="5400000">
        <a:off x="5649" y="870267"/>
        <a:ext cx="1981944" cy="2610802"/>
      </dsp:txXfrm>
    </dsp:sp>
    <dsp:sp modelId="{1D2D30F0-D03B-4320-8B92-35AE47A63223}">
      <dsp:nvSpPr>
        <dsp:cNvPr id="0" name=""/>
        <dsp:cNvSpPr/>
      </dsp:nvSpPr>
      <dsp:spPr>
        <a:xfrm rot="16200000">
          <a:off x="951541" y="1184696"/>
          <a:ext cx="4351338" cy="1981944"/>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233" bIns="0" numCol="1" spcCol="1270" anchor="ctr" anchorCtr="0">
          <a:noAutofit/>
        </a:bodyPr>
        <a:lstStyle/>
        <a:p>
          <a:pPr marL="0" lvl="0" indent="0" algn="ctr" defTabSz="844550">
            <a:lnSpc>
              <a:spcPct val="90000"/>
            </a:lnSpc>
            <a:spcBef>
              <a:spcPct val="0"/>
            </a:spcBef>
            <a:spcAft>
              <a:spcPct val="35000"/>
            </a:spcAft>
            <a:buNone/>
          </a:pPr>
          <a:r>
            <a:rPr lang="en-US" sz="1900" kern="1200"/>
            <a:t>Commercial Cargo Bike Incentive Program &amp; freight microhubs buildout</a:t>
          </a:r>
        </a:p>
      </dsp:txBody>
      <dsp:txXfrm rot="5400000">
        <a:off x="2136238" y="870267"/>
        <a:ext cx="1981944" cy="2610802"/>
      </dsp:txXfrm>
    </dsp:sp>
    <dsp:sp modelId="{8ECE4954-97B4-4EFC-9F67-0E01D1630541}">
      <dsp:nvSpPr>
        <dsp:cNvPr id="0" name=""/>
        <dsp:cNvSpPr/>
      </dsp:nvSpPr>
      <dsp:spPr>
        <a:xfrm rot="16200000">
          <a:off x="3082131" y="1184696"/>
          <a:ext cx="4351338" cy="1981944"/>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233" bIns="0" numCol="1" spcCol="1270" anchor="ctr" anchorCtr="0">
          <a:noAutofit/>
        </a:bodyPr>
        <a:lstStyle/>
        <a:p>
          <a:pPr marL="0" lvl="0" indent="0" algn="ctr" defTabSz="844550">
            <a:lnSpc>
              <a:spcPct val="90000"/>
            </a:lnSpc>
            <a:spcBef>
              <a:spcPct val="0"/>
            </a:spcBef>
            <a:spcAft>
              <a:spcPct val="35000"/>
            </a:spcAft>
            <a:buNone/>
          </a:pPr>
          <a:r>
            <a:rPr lang="en-US" sz="1900" kern="1200"/>
            <a:t>Infrastructure upgrades for marine freight</a:t>
          </a:r>
        </a:p>
      </dsp:txBody>
      <dsp:txXfrm rot="5400000">
        <a:off x="4266828" y="870267"/>
        <a:ext cx="1981944" cy="2610802"/>
      </dsp:txXfrm>
    </dsp:sp>
    <dsp:sp modelId="{8A81794B-011E-47F3-94A1-6F439D14E87E}">
      <dsp:nvSpPr>
        <dsp:cNvPr id="0" name=""/>
        <dsp:cNvSpPr/>
      </dsp:nvSpPr>
      <dsp:spPr>
        <a:xfrm rot="16200000">
          <a:off x="5212720" y="1184696"/>
          <a:ext cx="4351338" cy="1981944"/>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233" bIns="0" numCol="1" spcCol="1270" anchor="ctr" anchorCtr="0">
          <a:noAutofit/>
        </a:bodyPr>
        <a:lstStyle/>
        <a:p>
          <a:pPr marL="0" lvl="0" indent="0" algn="ctr" defTabSz="844550">
            <a:lnSpc>
              <a:spcPct val="90000"/>
            </a:lnSpc>
            <a:spcBef>
              <a:spcPct val="0"/>
            </a:spcBef>
            <a:spcAft>
              <a:spcPct val="35000"/>
            </a:spcAft>
            <a:buNone/>
          </a:pPr>
          <a:r>
            <a:rPr lang="en-US" sz="1900" kern="1200"/>
            <a:t>Truck charging &amp; parking infrastructure</a:t>
          </a:r>
        </a:p>
      </dsp:txBody>
      <dsp:txXfrm rot="5400000">
        <a:off x="6397417" y="870267"/>
        <a:ext cx="1981944" cy="2610802"/>
      </dsp:txXfrm>
    </dsp:sp>
    <dsp:sp modelId="{27AE93BB-96E9-47C7-9E2E-549656B7CE33}">
      <dsp:nvSpPr>
        <dsp:cNvPr id="0" name=""/>
        <dsp:cNvSpPr/>
      </dsp:nvSpPr>
      <dsp:spPr>
        <a:xfrm rot="16200000">
          <a:off x="7343310" y="1184696"/>
          <a:ext cx="4351338" cy="1981944"/>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233" bIns="0" numCol="1" spcCol="1270" anchor="ctr" anchorCtr="0">
          <a:noAutofit/>
        </a:bodyPr>
        <a:lstStyle/>
        <a:p>
          <a:pPr marL="0" lvl="0" indent="0" algn="ctr" defTabSz="844550">
            <a:lnSpc>
              <a:spcPct val="90000"/>
            </a:lnSpc>
            <a:spcBef>
              <a:spcPct val="0"/>
            </a:spcBef>
            <a:spcAft>
              <a:spcPct val="35000"/>
            </a:spcAft>
            <a:buNone/>
          </a:pPr>
          <a:r>
            <a:rPr lang="en-US" sz="1900" kern="1200"/>
            <a:t>Rail access and electrification improvements at the Hunts Point Market</a:t>
          </a:r>
        </a:p>
      </dsp:txBody>
      <dsp:txXfrm rot="5400000">
        <a:off x="8528007" y="870267"/>
        <a:ext cx="1981944" cy="261080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463A50-D41B-4EA3-B839-73A4D451C565}" type="datetimeFigureOut">
              <a:rPr lang="en-US" smtClean="0"/>
              <a:t>9/17/2024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737CE9-911E-44D0-88D8-4D42E60E1CFB}" type="slidenum">
              <a:rPr lang="en-US" smtClean="0"/>
              <a:t>‹#›</a:t>
            </a:fld>
            <a:endParaRPr lang="en-US"/>
          </a:p>
        </p:txBody>
      </p:sp>
    </p:spTree>
    <p:extLst>
      <p:ext uri="{BB962C8B-B14F-4D97-AF65-F5344CB8AC3E}">
        <p14:creationId xmlns:p14="http://schemas.microsoft.com/office/powerpoint/2010/main" val="259504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p:sp>
      <p:sp>
        <p:nvSpPr>
          <p:cNvPr id="53251" name="Notes Placeholder 2"/>
          <p:cNvSpPr>
            <a:spLocks noGrp="1"/>
          </p:cNvSpPr>
          <p:nvPr>
            <p:ph type="body" idx="1"/>
          </p:nvPr>
        </p:nvSpPr>
        <p:spPr bwMode="auto">
          <a:xfrm>
            <a:off x="699824" y="4450748"/>
            <a:ext cx="5610754" cy="4218290"/>
          </a:xfrm>
          <a:prstGeom prst="rect">
            <a:avLst/>
          </a:prstGeom>
          <a:noFill/>
          <a:ln>
            <a:miter lim="800000"/>
            <a:headEnd/>
            <a:tailEnd/>
          </a:ln>
        </p:spPr>
        <p:txBody>
          <a:bodyPr lIns="93278" tIns="46639" rIns="93278" bIns="46639"/>
          <a:lstStyle/>
          <a:p>
            <a:r>
              <a:rPr lang="en-US" dirty="0"/>
              <a:t>As an MPO we are required to produce three</a:t>
            </a:r>
            <a:r>
              <a:rPr lang="en-US" baseline="0" dirty="0"/>
              <a:t> planning products: the</a:t>
            </a:r>
            <a:r>
              <a:rPr lang="en-US" dirty="0"/>
              <a:t> Regional Transportation Plan (RTP), which defines long range needs, in this case Plan 2045; the Unified Planning Work Program (UPWP), which is basically a one-year prospectus to help define improvements; and the Transportation Improvement Program (TIP), which defines schedules and funding for projects; And two planning processes – Congestion Management Process (CMP) and Regional Emissions Analysis, which analyze congestion and air quality impacts.  </a:t>
            </a:r>
          </a:p>
        </p:txBody>
      </p:sp>
      <p:sp>
        <p:nvSpPr>
          <p:cNvPr id="53252" name="Slide Number Placeholder 3"/>
          <p:cNvSpPr txBox="1">
            <a:spLocks noGrp="1"/>
          </p:cNvSpPr>
          <p:nvPr/>
        </p:nvSpPr>
        <p:spPr bwMode="auto">
          <a:xfrm>
            <a:off x="3972259" y="8903042"/>
            <a:ext cx="3038143" cy="469559"/>
          </a:xfrm>
          <a:prstGeom prst="rect">
            <a:avLst/>
          </a:prstGeom>
          <a:noFill/>
          <a:ln w="9525">
            <a:noFill/>
            <a:miter lim="800000"/>
            <a:headEnd/>
            <a:tailEnd/>
          </a:ln>
        </p:spPr>
        <p:txBody>
          <a:bodyPr lIns="19111" tIns="0" rIns="19111" bIns="0" anchor="b"/>
          <a:lstStyle/>
          <a:p>
            <a:pPr marL="0" marR="0" lvl="0" indent="0" algn="r" defTabSz="948548" rtl="0" eaLnBrk="1" fontAlgn="auto" latinLnBrk="0" hangingPunct="1">
              <a:lnSpc>
                <a:spcPct val="100000"/>
              </a:lnSpc>
              <a:spcBef>
                <a:spcPts val="0"/>
              </a:spcBef>
              <a:spcAft>
                <a:spcPts val="0"/>
              </a:spcAft>
              <a:buClrTx/>
              <a:buSzTx/>
              <a:buFontTx/>
              <a:buNone/>
              <a:tabLst/>
              <a:defRPr/>
            </a:pPr>
            <a:fld id="{4EFA7689-8E2E-4EDB-A17D-335694C65155}" type="slidenum">
              <a:rPr kumimoji="0" lang="en-US" sz="900" b="0" i="1"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48548" rtl="0" eaLnBrk="1" fontAlgn="auto" latinLnBrk="0" hangingPunct="1">
                <a:lnSpc>
                  <a:spcPct val="100000"/>
                </a:lnSpc>
                <a:spcBef>
                  <a:spcPts val="0"/>
                </a:spcBef>
                <a:spcAft>
                  <a:spcPts val="0"/>
                </a:spcAft>
                <a:buClrTx/>
                <a:buSzTx/>
                <a:buFontTx/>
                <a:buNone/>
                <a:tabLst/>
                <a:defRPr/>
              </a:pPr>
              <a:t>9</a:t>
            </a:fld>
            <a:endParaRPr kumimoji="0" lang="en-US" sz="900" b="0" i="1"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971665-B1D7-4058-BCD5-A1CCFE77CCC8}" type="slidenum">
              <a:rPr lang="en-US" smtClean="0"/>
              <a:t>24</a:t>
            </a:fld>
            <a:endParaRPr lang="en-US"/>
          </a:p>
        </p:txBody>
      </p:sp>
    </p:spTree>
    <p:extLst>
      <p:ext uri="{BB962C8B-B14F-4D97-AF65-F5344CB8AC3E}">
        <p14:creationId xmlns:p14="http://schemas.microsoft.com/office/powerpoint/2010/main" val="3780702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737CE9-911E-44D0-88D8-4D42E60E1CFB}" type="slidenum">
              <a:rPr lang="en-US" smtClean="0"/>
              <a:t>28</a:t>
            </a:fld>
            <a:endParaRPr lang="en-US"/>
          </a:p>
        </p:txBody>
      </p:sp>
    </p:spTree>
    <p:extLst>
      <p:ext uri="{BB962C8B-B14F-4D97-AF65-F5344CB8AC3E}">
        <p14:creationId xmlns:p14="http://schemas.microsoft.com/office/powerpoint/2010/main" val="3332521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539992-F489-E34C-9B74-F6C24887F780}"/>
              </a:ext>
            </a:extLst>
          </p:cNvPr>
          <p:cNvSpPr/>
          <p:nvPr userDrawn="1"/>
        </p:nvSpPr>
        <p:spPr>
          <a:xfrm>
            <a:off x="0" y="0"/>
            <a:ext cx="12192000" cy="6858000"/>
          </a:xfrm>
          <a:prstGeom prst="rect">
            <a:avLst/>
          </a:prstGeom>
          <a:solidFill>
            <a:schemeClr val="tx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22FFA64-0B29-429D-864C-B17CE31BDB5F}"/>
              </a:ext>
            </a:extLst>
          </p:cNvPr>
          <p:cNvSpPr/>
          <p:nvPr userDrawn="1"/>
        </p:nvSpPr>
        <p:spPr>
          <a:xfrm>
            <a:off x="0" y="1122363"/>
            <a:ext cx="12192000" cy="2387600"/>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C1F45A-A040-4E50-A44B-87098F109042}"/>
              </a:ext>
            </a:extLst>
          </p:cNvPr>
          <p:cNvSpPr>
            <a:spLocks noGrp="1"/>
          </p:cNvSpPr>
          <p:nvPr>
            <p:ph type="ctrTitle"/>
          </p:nvPr>
        </p:nvSpPr>
        <p:spPr>
          <a:xfrm>
            <a:off x="1524000" y="1122363"/>
            <a:ext cx="9144000" cy="2107722"/>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E499BAE4-7AB6-454E-B1E5-C0489C02FA59}"/>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E79A1AC0-78E6-4341-89B5-43E2ECC718C4}"/>
              </a:ext>
            </a:extLst>
          </p:cNvPr>
          <p:cNvSpPr>
            <a:spLocks noGrp="1"/>
          </p:cNvSpPr>
          <p:nvPr>
            <p:ph type="sldNum" sz="quarter" idx="12"/>
          </p:nvPr>
        </p:nvSpPr>
        <p:spPr/>
        <p:txBody>
          <a:bodyPr/>
          <a:lstStyle/>
          <a:p>
            <a:fld id="{0F041DED-624F-409D-A888-2C092B3F3D6B}" type="slidenum">
              <a:rPr lang="en-US" smtClean="0"/>
              <a:t>‹#›</a:t>
            </a:fld>
            <a:endParaRPr lang="en-US"/>
          </a:p>
        </p:txBody>
      </p:sp>
      <p:cxnSp>
        <p:nvCxnSpPr>
          <p:cNvPr id="9" name="Straight Connector 8">
            <a:extLst>
              <a:ext uri="{FF2B5EF4-FFF2-40B4-BE49-F238E27FC236}">
                <a16:creationId xmlns:a16="http://schemas.microsoft.com/office/drawing/2014/main" id="{4AF75C13-114B-104C-963C-792A090DD3A9}"/>
              </a:ext>
            </a:extLst>
          </p:cNvPr>
          <p:cNvCxnSpPr/>
          <p:nvPr userDrawn="1"/>
        </p:nvCxnSpPr>
        <p:spPr>
          <a:xfrm>
            <a:off x="0" y="1122363"/>
            <a:ext cx="12192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4FCFBEC-8582-2941-838D-AF8DED633507}"/>
              </a:ext>
            </a:extLst>
          </p:cNvPr>
          <p:cNvCxnSpPr/>
          <p:nvPr userDrawn="1"/>
        </p:nvCxnSpPr>
        <p:spPr>
          <a:xfrm>
            <a:off x="0" y="3509963"/>
            <a:ext cx="121920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87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144922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7A9E-8AE6-42C1-A211-F7D21A0EB4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8800F2-FE5B-4011-8434-AB638ED1BD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74FF6932-C946-44A7-8109-69E7AAE553C3}"/>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3422167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C98A-CAFD-4D17-878D-5007144A9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EF8668-874C-47C3-A864-94E4422C5553}"/>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409A4E6-B250-4EFC-8A3B-5891778B2F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03911D1-7DB3-41D9-AB57-5DCD000D2CFE}"/>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70387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284F-052F-0E4B-A83B-C40B7D41A1B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51F6762-E54B-594C-953B-5974080C7E17}"/>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6" name="Rectangle 5">
            <a:extLst>
              <a:ext uri="{FF2B5EF4-FFF2-40B4-BE49-F238E27FC236}">
                <a16:creationId xmlns:a16="http://schemas.microsoft.com/office/drawing/2014/main" id="{1CFBE846-F782-A54D-9342-49C126AC74DC}"/>
              </a:ext>
            </a:extLst>
          </p:cNvPr>
          <p:cNvSpPr/>
          <p:nvPr userDrawn="1"/>
        </p:nvSpPr>
        <p:spPr>
          <a:xfrm>
            <a:off x="0" y="4001294"/>
            <a:ext cx="5783283" cy="2072127"/>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1E34305E-B339-A146-A958-9BDD3E30BEE8}"/>
              </a:ext>
            </a:extLst>
          </p:cNvPr>
          <p:cNvSpPr>
            <a:spLocks noGrp="1"/>
          </p:cNvSpPr>
          <p:nvPr>
            <p:ph idx="1"/>
          </p:nvPr>
        </p:nvSpPr>
        <p:spPr>
          <a:xfrm>
            <a:off x="838200" y="4230412"/>
            <a:ext cx="4707577" cy="16138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E02537FC-8A1C-8642-A828-F7E46B02ED03}"/>
              </a:ext>
            </a:extLst>
          </p:cNvPr>
          <p:cNvSpPr>
            <a:spLocks noGrp="1"/>
          </p:cNvSpPr>
          <p:nvPr>
            <p:ph sz="half" idx="13"/>
          </p:nvPr>
        </p:nvSpPr>
        <p:spPr>
          <a:xfrm>
            <a:off x="838200" y="1825625"/>
            <a:ext cx="5181600" cy="1946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EB02CE4A-F6F5-9742-B548-F8E81C4CAD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719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38676-53AE-714E-99CD-7634FC63337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2456767-C41C-C049-AFFD-03D1BC867B5C}"/>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6" name="Rectangle 5">
            <a:extLst>
              <a:ext uri="{FF2B5EF4-FFF2-40B4-BE49-F238E27FC236}">
                <a16:creationId xmlns:a16="http://schemas.microsoft.com/office/drawing/2014/main" id="{F9149EB3-55AC-A747-9676-8DCF1C23F143}"/>
              </a:ext>
            </a:extLst>
          </p:cNvPr>
          <p:cNvSpPr/>
          <p:nvPr userDrawn="1"/>
        </p:nvSpPr>
        <p:spPr>
          <a:xfrm>
            <a:off x="6096000" y="1828800"/>
            <a:ext cx="6095999" cy="4357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BDC9E807-E181-B347-8FF0-E9ADCBC0C59A}"/>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175D512B-68DF-384C-9554-038A754B4402}"/>
              </a:ext>
            </a:extLst>
          </p:cNvPr>
          <p:cNvSpPr>
            <a:spLocks noGrp="1"/>
          </p:cNvSpPr>
          <p:nvPr>
            <p:ph sz="half" idx="2"/>
          </p:nvPr>
        </p:nvSpPr>
        <p:spPr>
          <a:xfrm>
            <a:off x="6424550" y="2173184"/>
            <a:ext cx="4929249" cy="37526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258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7" name="Rectangle 6">
            <a:extLst>
              <a:ext uri="{FF2B5EF4-FFF2-40B4-BE49-F238E27FC236}">
                <a16:creationId xmlns:a16="http://schemas.microsoft.com/office/drawing/2014/main" id="{6B51A493-69FA-AA48-8784-38F8F2712766}"/>
              </a:ext>
            </a:extLst>
          </p:cNvPr>
          <p:cNvSpPr/>
          <p:nvPr userDrawn="1"/>
        </p:nvSpPr>
        <p:spPr>
          <a:xfrm>
            <a:off x="0" y="0"/>
            <a:ext cx="5783283" cy="685800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a:xfrm>
            <a:off x="733795" y="2766218"/>
            <a:ext cx="4315691" cy="1325563"/>
          </a:xfrm>
        </p:spPr>
        <p:txBody>
          <a:bodyPr/>
          <a:lstStyle>
            <a:lvl1pPr algn="ctr">
              <a:defRPr>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9F46186F-C163-F844-B5D9-60AF2EAE9E07}"/>
              </a:ext>
            </a:extLst>
          </p:cNvPr>
          <p:cNvSpPr/>
          <p:nvPr userDrawn="1"/>
        </p:nvSpPr>
        <p:spPr>
          <a:xfrm>
            <a:off x="5783283" y="1270660"/>
            <a:ext cx="6408717" cy="380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6270170" y="1270660"/>
            <a:ext cx="5083629" cy="49063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0708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7" name="Rectangle 6">
            <a:extLst>
              <a:ext uri="{FF2B5EF4-FFF2-40B4-BE49-F238E27FC236}">
                <a16:creationId xmlns:a16="http://schemas.microsoft.com/office/drawing/2014/main" id="{6B51A493-69FA-AA48-8784-38F8F2712766}"/>
              </a:ext>
            </a:extLst>
          </p:cNvPr>
          <p:cNvSpPr/>
          <p:nvPr userDrawn="1"/>
        </p:nvSpPr>
        <p:spPr>
          <a:xfrm>
            <a:off x="6408717" y="0"/>
            <a:ext cx="5783283" cy="685800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a:xfrm>
            <a:off x="7038108" y="2766218"/>
            <a:ext cx="4315691" cy="1325563"/>
          </a:xfrm>
        </p:spPr>
        <p:txBody>
          <a:bodyPr/>
          <a:lstStyle>
            <a:lvl1pPr algn="ctr">
              <a:defRPr>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9F46186F-C163-F844-B5D9-60AF2EAE9E07}"/>
              </a:ext>
            </a:extLst>
          </p:cNvPr>
          <p:cNvSpPr/>
          <p:nvPr userDrawn="1"/>
        </p:nvSpPr>
        <p:spPr>
          <a:xfrm>
            <a:off x="0" y="1270660"/>
            <a:ext cx="6408717" cy="380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699655" y="44908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Content Placeholder 2">
            <a:extLst>
              <a:ext uri="{FF2B5EF4-FFF2-40B4-BE49-F238E27FC236}">
                <a16:creationId xmlns:a16="http://schemas.microsoft.com/office/drawing/2014/main" id="{D4E726AC-893F-C746-956A-0ED61F85E60B}"/>
              </a:ext>
            </a:extLst>
          </p:cNvPr>
          <p:cNvSpPr>
            <a:spLocks noGrp="1"/>
          </p:cNvSpPr>
          <p:nvPr>
            <p:ph idx="13"/>
          </p:nvPr>
        </p:nvSpPr>
        <p:spPr>
          <a:xfrm>
            <a:off x="699655" y="1675722"/>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Content Placeholder 2">
            <a:extLst>
              <a:ext uri="{FF2B5EF4-FFF2-40B4-BE49-F238E27FC236}">
                <a16:creationId xmlns:a16="http://schemas.microsoft.com/office/drawing/2014/main" id="{C91643EB-CDF2-6C4D-9BA1-4936D3CA80CE}"/>
              </a:ext>
            </a:extLst>
          </p:cNvPr>
          <p:cNvSpPr>
            <a:spLocks noGrp="1"/>
          </p:cNvSpPr>
          <p:nvPr>
            <p:ph idx="14"/>
          </p:nvPr>
        </p:nvSpPr>
        <p:spPr>
          <a:xfrm>
            <a:off x="699655" y="290235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Content Placeholder 2">
            <a:extLst>
              <a:ext uri="{FF2B5EF4-FFF2-40B4-BE49-F238E27FC236}">
                <a16:creationId xmlns:a16="http://schemas.microsoft.com/office/drawing/2014/main" id="{AEF2FCD9-AEEE-4D48-9B3D-1A66EAE619F3}"/>
              </a:ext>
            </a:extLst>
          </p:cNvPr>
          <p:cNvSpPr>
            <a:spLocks noGrp="1"/>
          </p:cNvSpPr>
          <p:nvPr>
            <p:ph idx="15"/>
          </p:nvPr>
        </p:nvSpPr>
        <p:spPr>
          <a:xfrm>
            <a:off x="699656" y="4128992"/>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2" name="Content Placeholder 2">
            <a:extLst>
              <a:ext uri="{FF2B5EF4-FFF2-40B4-BE49-F238E27FC236}">
                <a16:creationId xmlns:a16="http://schemas.microsoft.com/office/drawing/2014/main" id="{FA3652A9-A321-A349-AE73-2D5DA60E8899}"/>
              </a:ext>
            </a:extLst>
          </p:cNvPr>
          <p:cNvSpPr>
            <a:spLocks noGrp="1"/>
          </p:cNvSpPr>
          <p:nvPr>
            <p:ph idx="16"/>
          </p:nvPr>
        </p:nvSpPr>
        <p:spPr>
          <a:xfrm>
            <a:off x="699655" y="535562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cxnSp>
        <p:nvCxnSpPr>
          <p:cNvPr id="5" name="Straight Connector 4">
            <a:extLst>
              <a:ext uri="{FF2B5EF4-FFF2-40B4-BE49-F238E27FC236}">
                <a16:creationId xmlns:a16="http://schemas.microsoft.com/office/drawing/2014/main" id="{E404FC72-E70F-D447-B077-062A47ADDB13}"/>
              </a:ext>
            </a:extLst>
          </p:cNvPr>
          <p:cNvCxnSpPr>
            <a:cxnSpLocks/>
          </p:cNvCxnSpPr>
          <p:nvPr userDrawn="1"/>
        </p:nvCxnSpPr>
        <p:spPr>
          <a:xfrm flipH="1">
            <a:off x="699656" y="1555665"/>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D4157E-72D1-1D40-BCDF-CE55FA2B5251}"/>
              </a:ext>
            </a:extLst>
          </p:cNvPr>
          <p:cNvCxnSpPr>
            <a:cxnSpLocks/>
          </p:cNvCxnSpPr>
          <p:nvPr userDrawn="1"/>
        </p:nvCxnSpPr>
        <p:spPr>
          <a:xfrm flipH="1">
            <a:off x="699656" y="2789968"/>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E9F992-05AE-D840-A743-4E058FDE9BAA}"/>
              </a:ext>
            </a:extLst>
          </p:cNvPr>
          <p:cNvCxnSpPr>
            <a:cxnSpLocks/>
          </p:cNvCxnSpPr>
          <p:nvPr userDrawn="1"/>
        </p:nvCxnSpPr>
        <p:spPr>
          <a:xfrm flipH="1">
            <a:off x="699656" y="4018549"/>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E2E7AC5-05BA-9B4B-8755-F96A0FC4B507}"/>
              </a:ext>
            </a:extLst>
          </p:cNvPr>
          <p:cNvCxnSpPr>
            <a:cxnSpLocks/>
          </p:cNvCxnSpPr>
          <p:nvPr userDrawn="1"/>
        </p:nvCxnSpPr>
        <p:spPr>
          <a:xfrm flipH="1">
            <a:off x="699656" y="5235037"/>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863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Pentagon 3">
            <a:extLst>
              <a:ext uri="{FF2B5EF4-FFF2-40B4-BE49-F238E27FC236}">
                <a16:creationId xmlns:a16="http://schemas.microsoft.com/office/drawing/2014/main" id="{56399F3B-80DB-1E41-9083-53F89693A732}"/>
              </a:ext>
            </a:extLst>
          </p:cNvPr>
          <p:cNvSpPr/>
          <p:nvPr userDrawn="1"/>
        </p:nvSpPr>
        <p:spPr>
          <a:xfrm rot="10800000">
            <a:off x="997528" y="1825622"/>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2339440" y="1825625"/>
            <a:ext cx="9014360" cy="964449"/>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8" name="Pentagon 7">
            <a:extLst>
              <a:ext uri="{FF2B5EF4-FFF2-40B4-BE49-F238E27FC236}">
                <a16:creationId xmlns:a16="http://schemas.microsoft.com/office/drawing/2014/main" id="{8733252D-BC14-A047-8D75-F72C07BB6278}"/>
              </a:ext>
            </a:extLst>
          </p:cNvPr>
          <p:cNvSpPr/>
          <p:nvPr userDrawn="1"/>
        </p:nvSpPr>
        <p:spPr>
          <a:xfrm rot="10800000">
            <a:off x="997527" y="2989586"/>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B3DF1F10-82FF-2C48-8E8D-DA6DDEC7C131}"/>
              </a:ext>
            </a:extLst>
          </p:cNvPr>
          <p:cNvSpPr>
            <a:spLocks noGrp="1"/>
          </p:cNvSpPr>
          <p:nvPr>
            <p:ph idx="13"/>
          </p:nvPr>
        </p:nvSpPr>
        <p:spPr>
          <a:xfrm>
            <a:off x="2339436" y="3000695"/>
            <a:ext cx="9014360" cy="953344"/>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Pentagon 10">
            <a:extLst>
              <a:ext uri="{FF2B5EF4-FFF2-40B4-BE49-F238E27FC236}">
                <a16:creationId xmlns:a16="http://schemas.microsoft.com/office/drawing/2014/main" id="{D30D31DB-A398-DE46-B0F0-465A5588AF41}"/>
              </a:ext>
            </a:extLst>
          </p:cNvPr>
          <p:cNvSpPr/>
          <p:nvPr userDrawn="1"/>
        </p:nvSpPr>
        <p:spPr>
          <a:xfrm rot="10800000">
            <a:off x="997527" y="4153550"/>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3A1E5B7-F87E-2743-8877-436A374221F1}"/>
              </a:ext>
            </a:extLst>
          </p:cNvPr>
          <p:cNvSpPr>
            <a:spLocks noGrp="1"/>
          </p:cNvSpPr>
          <p:nvPr>
            <p:ph idx="14"/>
          </p:nvPr>
        </p:nvSpPr>
        <p:spPr>
          <a:xfrm>
            <a:off x="2339436" y="4163967"/>
            <a:ext cx="9014360" cy="954036"/>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5" name="Oval 14">
            <a:extLst>
              <a:ext uri="{FF2B5EF4-FFF2-40B4-BE49-F238E27FC236}">
                <a16:creationId xmlns:a16="http://schemas.microsoft.com/office/drawing/2014/main" id="{16829EC9-4D55-0F46-8023-191910345B37}"/>
              </a:ext>
            </a:extLst>
          </p:cNvPr>
          <p:cNvSpPr/>
          <p:nvPr userDrawn="1"/>
        </p:nvSpPr>
        <p:spPr>
          <a:xfrm>
            <a:off x="838200" y="1778196"/>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entagon 15">
            <a:extLst>
              <a:ext uri="{FF2B5EF4-FFF2-40B4-BE49-F238E27FC236}">
                <a16:creationId xmlns:a16="http://schemas.microsoft.com/office/drawing/2014/main" id="{C055FCA2-B2D6-B24F-B9E1-90B6CAA9BF8B}"/>
              </a:ext>
            </a:extLst>
          </p:cNvPr>
          <p:cNvSpPr/>
          <p:nvPr userDrawn="1"/>
        </p:nvSpPr>
        <p:spPr>
          <a:xfrm rot="10800000">
            <a:off x="997526" y="5317513"/>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64249D14-E6B3-304F-803D-19AC9536A03E}"/>
              </a:ext>
            </a:extLst>
          </p:cNvPr>
          <p:cNvSpPr>
            <a:spLocks noGrp="1"/>
          </p:cNvSpPr>
          <p:nvPr>
            <p:ph idx="15"/>
          </p:nvPr>
        </p:nvSpPr>
        <p:spPr>
          <a:xfrm>
            <a:off x="2339438" y="5316077"/>
            <a:ext cx="9014360" cy="964454"/>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Oval 17">
            <a:extLst>
              <a:ext uri="{FF2B5EF4-FFF2-40B4-BE49-F238E27FC236}">
                <a16:creationId xmlns:a16="http://schemas.microsoft.com/office/drawing/2014/main" id="{C1A90C67-4C66-944F-B3A3-B3E8E3FE9A37}"/>
              </a:ext>
            </a:extLst>
          </p:cNvPr>
          <p:cNvSpPr/>
          <p:nvPr userDrawn="1"/>
        </p:nvSpPr>
        <p:spPr>
          <a:xfrm>
            <a:off x="838200" y="292651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AAD09A5-9A55-6848-B9CB-BD4778D475BE}"/>
              </a:ext>
            </a:extLst>
          </p:cNvPr>
          <p:cNvSpPr/>
          <p:nvPr userDrawn="1"/>
        </p:nvSpPr>
        <p:spPr>
          <a:xfrm>
            <a:off x="838200" y="410235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45A7A39-368B-4F42-812D-D740624E71D0}"/>
              </a:ext>
            </a:extLst>
          </p:cNvPr>
          <p:cNvSpPr/>
          <p:nvPr userDrawn="1"/>
        </p:nvSpPr>
        <p:spPr>
          <a:xfrm>
            <a:off x="838200" y="527819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685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1404-183D-4844-9286-644FAEF8D9E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793ED96-3D3F-BD46-B697-243DE5CC220C}"/>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6" name="Rectangle 5">
            <a:extLst>
              <a:ext uri="{FF2B5EF4-FFF2-40B4-BE49-F238E27FC236}">
                <a16:creationId xmlns:a16="http://schemas.microsoft.com/office/drawing/2014/main" id="{F6DEF0BF-7CDC-E64C-BBD2-8F2ACFEBAA63}"/>
              </a:ext>
            </a:extLst>
          </p:cNvPr>
          <p:cNvSpPr/>
          <p:nvPr userDrawn="1"/>
        </p:nvSpPr>
        <p:spPr>
          <a:xfrm>
            <a:off x="0" y="1690688"/>
            <a:ext cx="12192000" cy="43657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7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5DB8-A4EB-4E06-A5DC-CCE90CEDF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FC7AD3-9363-400B-90EC-02D0EC919F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CEE064-BCCA-4238-9320-8D3B05CAAD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4CF61-A770-48BF-8D11-53E9E71950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DB3463-5D84-47D2-8F34-E2887AAFE2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0E1909E8-7692-40FC-A33F-408A0E6F2F5E}"/>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848522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393F-7EDE-A94E-94CD-5C7B897E76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7C382AE8-3E7D-624E-B7A1-BE235E383FC1}"/>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8" name="Rectangle 7">
            <a:extLst>
              <a:ext uri="{FF2B5EF4-FFF2-40B4-BE49-F238E27FC236}">
                <a16:creationId xmlns:a16="http://schemas.microsoft.com/office/drawing/2014/main" id="{9F52EF2F-2FA0-4B4B-8382-F6C5230A1FA8}"/>
              </a:ext>
            </a:extLst>
          </p:cNvPr>
          <p:cNvSpPr/>
          <p:nvPr userDrawn="1"/>
        </p:nvSpPr>
        <p:spPr>
          <a:xfrm>
            <a:off x="-1" y="1690688"/>
            <a:ext cx="3886199" cy="44132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99E289-D620-0145-8631-351559915D5A}"/>
              </a:ext>
            </a:extLst>
          </p:cNvPr>
          <p:cNvSpPr/>
          <p:nvPr userDrawn="1"/>
        </p:nvSpPr>
        <p:spPr>
          <a:xfrm>
            <a:off x="8305801" y="1690687"/>
            <a:ext cx="3886199" cy="441323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A95901-4F87-4148-A95C-CB9F4321CAC4}"/>
              </a:ext>
            </a:extLst>
          </p:cNvPr>
          <p:cNvSpPr/>
          <p:nvPr userDrawn="1"/>
        </p:nvSpPr>
        <p:spPr>
          <a:xfrm>
            <a:off x="4029303" y="1690688"/>
            <a:ext cx="4133394" cy="441323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C984D6F1-17F1-7D4A-BE47-D68A0DF3CB63}"/>
              </a:ext>
            </a:extLst>
          </p:cNvPr>
          <p:cNvSpPr>
            <a:spLocks noGrp="1"/>
          </p:cNvSpPr>
          <p:nvPr>
            <p:ph type="body" idx="1"/>
          </p:nvPr>
        </p:nvSpPr>
        <p:spPr>
          <a:xfrm>
            <a:off x="447902" y="2755844"/>
            <a:ext cx="3035962"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2">
            <a:extLst>
              <a:ext uri="{FF2B5EF4-FFF2-40B4-BE49-F238E27FC236}">
                <a16:creationId xmlns:a16="http://schemas.microsoft.com/office/drawing/2014/main" id="{ED8BCEDE-1D7C-4446-8CB2-F723EEE5A1E0}"/>
              </a:ext>
            </a:extLst>
          </p:cNvPr>
          <p:cNvSpPr>
            <a:spLocks noGrp="1"/>
          </p:cNvSpPr>
          <p:nvPr>
            <p:ph type="body" idx="13"/>
          </p:nvPr>
        </p:nvSpPr>
        <p:spPr>
          <a:xfrm>
            <a:off x="4471417" y="2755843"/>
            <a:ext cx="3282696"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Text Placeholder 2">
            <a:extLst>
              <a:ext uri="{FF2B5EF4-FFF2-40B4-BE49-F238E27FC236}">
                <a16:creationId xmlns:a16="http://schemas.microsoft.com/office/drawing/2014/main" id="{68E810BA-9367-BE48-AC44-D398D2CBF99D}"/>
              </a:ext>
            </a:extLst>
          </p:cNvPr>
          <p:cNvSpPr>
            <a:spLocks noGrp="1"/>
          </p:cNvSpPr>
          <p:nvPr>
            <p:ph type="body" idx="14"/>
          </p:nvPr>
        </p:nvSpPr>
        <p:spPr>
          <a:xfrm>
            <a:off x="8750809" y="2755842"/>
            <a:ext cx="2993290"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63353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C77F-1B6D-4B68-BF10-BDA467D8BF13}"/>
              </a:ext>
            </a:extLst>
          </p:cNvPr>
          <p:cNvSpPr>
            <a:spLocks noGrp="1"/>
          </p:cNvSpPr>
          <p:nvPr>
            <p:ph type="title"/>
          </p:nvPr>
        </p:nvSpPr>
        <p:spPr/>
        <p:txBody>
          <a:bodyPr/>
          <a:lstStyle/>
          <a:p>
            <a:r>
              <a:rPr lang="en-US" dirty="0"/>
              <a:t>Click to edit Master title style</a:t>
            </a:r>
          </a:p>
        </p:txBody>
      </p:sp>
      <p:sp>
        <p:nvSpPr>
          <p:cNvPr id="5" name="Slide Number Placeholder 4">
            <a:extLst>
              <a:ext uri="{FF2B5EF4-FFF2-40B4-BE49-F238E27FC236}">
                <a16:creationId xmlns:a16="http://schemas.microsoft.com/office/drawing/2014/main" id="{6D097400-43AD-4098-B77E-5C46E529349D}"/>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2035902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Tree>
    <p:extLst>
      <p:ext uri="{BB962C8B-B14F-4D97-AF65-F5344CB8AC3E}">
        <p14:creationId xmlns:p14="http://schemas.microsoft.com/office/powerpoint/2010/main" val="1374709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2" name="Rectangle 1">
            <a:extLst>
              <a:ext uri="{FF2B5EF4-FFF2-40B4-BE49-F238E27FC236}">
                <a16:creationId xmlns:a16="http://schemas.microsoft.com/office/drawing/2014/main" id="{070E425F-084B-D048-95B1-2B0CA24AEE4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420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C6B1-5CAE-8040-A1C8-12E7CC78FD38}"/>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2A22DC8-CF1A-FF46-B2A9-B923784B250F}"/>
              </a:ext>
            </a:extLst>
          </p:cNvPr>
          <p:cNvSpPr>
            <a:spLocks noGrp="1"/>
          </p:cNvSpPr>
          <p:nvPr>
            <p:ph type="sldNum" sz="quarter" idx="12"/>
          </p:nvPr>
        </p:nvSpPr>
        <p:spPr/>
        <p:txBody>
          <a:bodyPr/>
          <a:lstStyle/>
          <a:p>
            <a:fld id="{0F041DED-624F-409D-A888-2C092B3F3D6B}" type="slidenum">
              <a:rPr lang="en-US" smtClean="0"/>
              <a:t>‹#›</a:t>
            </a:fld>
            <a:endParaRPr lang="en-US"/>
          </a:p>
        </p:txBody>
      </p:sp>
      <p:pic>
        <p:nvPicPr>
          <p:cNvPr id="8" name="Picture 7" descr="A close up of a busy city street&#10;&#10;Description automatically generated">
            <a:extLst>
              <a:ext uri="{FF2B5EF4-FFF2-40B4-BE49-F238E27FC236}">
                <a16:creationId xmlns:a16="http://schemas.microsoft.com/office/drawing/2014/main" id="{A8652455-98B3-4749-A2A7-A699330727F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1429"/>
          <a:stretch/>
        </p:blipFill>
        <p:spPr>
          <a:xfrm>
            <a:off x="-8870" y="0"/>
            <a:ext cx="12200911" cy="6074228"/>
          </a:xfrm>
          <a:prstGeom prst="rect">
            <a:avLst/>
          </a:prstGeom>
        </p:spPr>
      </p:pic>
      <p:sp>
        <p:nvSpPr>
          <p:cNvPr id="9" name="Rectangle 8">
            <a:extLst>
              <a:ext uri="{FF2B5EF4-FFF2-40B4-BE49-F238E27FC236}">
                <a16:creationId xmlns:a16="http://schemas.microsoft.com/office/drawing/2014/main" id="{C954357C-8D18-E043-B5DB-3C3CFEAB4AFE}"/>
              </a:ext>
            </a:extLst>
          </p:cNvPr>
          <p:cNvSpPr/>
          <p:nvPr userDrawn="1"/>
        </p:nvSpPr>
        <p:spPr>
          <a:xfrm>
            <a:off x="0" y="0"/>
            <a:ext cx="12192000" cy="6074227"/>
          </a:xfrm>
          <a:prstGeom prst="rect">
            <a:avLst/>
          </a:prstGeom>
          <a:solidFill>
            <a:srgbClr val="00779B">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27CD3E4-ACA7-7F45-B740-D1C76034377D}"/>
              </a:ext>
            </a:extLst>
          </p:cNvPr>
          <p:cNvSpPr>
            <a:spLocks noGrp="1"/>
          </p:cNvSpPr>
          <p:nvPr>
            <p:ph type="body" idx="1"/>
          </p:nvPr>
        </p:nvSpPr>
        <p:spPr>
          <a:xfrm>
            <a:off x="838200" y="783772"/>
            <a:ext cx="10515600" cy="4476998"/>
          </a:xfrm>
        </p:spPr>
        <p:txBody>
          <a:bodyPr anchor="ctr" anchorCtr="0">
            <a:noAutofit/>
          </a:bodyPr>
          <a:lstStyle>
            <a:lvl1pPr marL="0" indent="0" algn="ctr">
              <a:buNone/>
              <a:defRPr sz="6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pic>
        <p:nvPicPr>
          <p:cNvPr id="11" name="Picture 10">
            <a:extLst>
              <a:ext uri="{FF2B5EF4-FFF2-40B4-BE49-F238E27FC236}">
                <a16:creationId xmlns:a16="http://schemas.microsoft.com/office/drawing/2014/main" id="{B1F0DEBA-13B0-4141-97EA-076A57E259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2037728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9543"/>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A5F2069-FF9D-D549-A926-E0E05C6FC9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3341482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0212"/>
          </a:xfrm>
          <a:prstGeom prst="rect">
            <a:avLst/>
          </a:prstGeom>
          <a:gradFill>
            <a:gsLst>
              <a:gs pos="0">
                <a:schemeClr val="accent1">
                  <a:lumMod val="50000"/>
                </a:schemeClr>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F473477-634C-F745-823C-91D3D5923B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3123112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0212"/>
          </a:xfrm>
          <a:prstGeom prst="rect">
            <a:avLst/>
          </a:prstGeom>
          <a:gradFill>
            <a:gsLst>
              <a:gs pos="0">
                <a:schemeClr val="accent6">
                  <a:lumMod val="50000"/>
                </a:schemeClr>
              </a:gs>
              <a:gs pos="100000">
                <a:schemeClr val="accent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3B393A2-2A69-0348-B754-00706C086D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212382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F6CD-97DD-40D3-AC35-EC82606CBA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412CF-BB78-4672-8A20-C3602547B0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9B0FE9-8674-4DA0-B0B8-1D013D862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B9325C29-7293-40BB-8D24-B7352478C52B}"/>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8" name="Rectangle 7">
            <a:extLst>
              <a:ext uri="{FF2B5EF4-FFF2-40B4-BE49-F238E27FC236}">
                <a16:creationId xmlns:a16="http://schemas.microsoft.com/office/drawing/2014/main" id="{B72A45DF-668E-4166-8B45-E1A43DFE15DF}"/>
              </a:ext>
            </a:extLst>
          </p:cNvPr>
          <p:cNvSpPr/>
          <p:nvPr userDrawn="1"/>
        </p:nvSpPr>
        <p:spPr>
          <a:xfrm rot="5400000">
            <a:off x="2123993" y="3237551"/>
            <a:ext cx="5707227" cy="146525"/>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173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47D1-506F-4DA4-BE68-39EA6433B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46EA2-F31C-4FF6-9619-E4E394E737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7FA253-4458-4EB3-959B-67C40CC908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BF8CC04-AD84-4BAB-8DDE-2DBB261C6804}"/>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8" name="Rectangle 7">
            <a:extLst>
              <a:ext uri="{FF2B5EF4-FFF2-40B4-BE49-F238E27FC236}">
                <a16:creationId xmlns:a16="http://schemas.microsoft.com/office/drawing/2014/main" id="{3EE2AB24-A984-4861-ADD5-5C0F803BED4E}"/>
              </a:ext>
            </a:extLst>
          </p:cNvPr>
          <p:cNvSpPr/>
          <p:nvPr userDrawn="1"/>
        </p:nvSpPr>
        <p:spPr>
          <a:xfrm rot="5400000">
            <a:off x="2123993" y="3237551"/>
            <a:ext cx="5707227" cy="146525"/>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89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06A0-77B4-4CD2-B4D8-AC0C2438B8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7AB575-0FD7-4B6D-8436-C71555ADD1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2C5FFB9-66D1-4F72-B140-A35BFED978E7}"/>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7" name="Rectangle 6">
            <a:extLst>
              <a:ext uri="{FF2B5EF4-FFF2-40B4-BE49-F238E27FC236}">
                <a16:creationId xmlns:a16="http://schemas.microsoft.com/office/drawing/2014/main" id="{FC904754-6E8F-4FB1-A140-162C2D9307EE}"/>
              </a:ext>
            </a:extLst>
          </p:cNvPr>
          <p:cNvSpPr/>
          <p:nvPr userDrawn="1"/>
        </p:nvSpPr>
        <p:spPr>
          <a:xfrm>
            <a:off x="0" y="1430282"/>
            <a:ext cx="12192000" cy="146591"/>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040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D0DD4A-1783-4070-991D-6298E4FB62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E2A990-C898-463F-BE28-32358ABE6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C6AD55-FC34-4835-9C2A-5D713A8B46E9}"/>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7" name="Rectangle 6">
            <a:extLst>
              <a:ext uri="{FF2B5EF4-FFF2-40B4-BE49-F238E27FC236}">
                <a16:creationId xmlns:a16="http://schemas.microsoft.com/office/drawing/2014/main" id="{19FD971F-375A-4DD4-A3F5-E21EF9AFF257}"/>
              </a:ext>
            </a:extLst>
          </p:cNvPr>
          <p:cNvSpPr/>
          <p:nvPr userDrawn="1"/>
        </p:nvSpPr>
        <p:spPr>
          <a:xfrm rot="5400000">
            <a:off x="5893236" y="3196788"/>
            <a:ext cx="5811838" cy="148512"/>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009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539992-F489-E34C-9B74-F6C24887F780}"/>
              </a:ext>
            </a:extLst>
          </p:cNvPr>
          <p:cNvSpPr/>
          <p:nvPr userDrawn="1"/>
        </p:nvSpPr>
        <p:spPr>
          <a:xfrm>
            <a:off x="0" y="0"/>
            <a:ext cx="12192000" cy="6858000"/>
          </a:xfrm>
          <a:prstGeom prst="rect">
            <a:avLst/>
          </a:prstGeom>
          <a:solidFill>
            <a:schemeClr val="tx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22FFA64-0B29-429D-864C-B17CE31BDB5F}"/>
              </a:ext>
            </a:extLst>
          </p:cNvPr>
          <p:cNvSpPr/>
          <p:nvPr userDrawn="1"/>
        </p:nvSpPr>
        <p:spPr>
          <a:xfrm>
            <a:off x="0" y="1435185"/>
            <a:ext cx="12192000" cy="2387600"/>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C1F45A-A040-4E50-A44B-87098F109042}"/>
              </a:ext>
            </a:extLst>
          </p:cNvPr>
          <p:cNvSpPr>
            <a:spLocks noGrp="1"/>
          </p:cNvSpPr>
          <p:nvPr>
            <p:ph type="ctrTitle"/>
          </p:nvPr>
        </p:nvSpPr>
        <p:spPr>
          <a:xfrm>
            <a:off x="1524000" y="1435185"/>
            <a:ext cx="9144000" cy="2107722"/>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499BAE4-7AB6-454E-B1E5-C0489C02FA59}"/>
              </a:ext>
            </a:extLst>
          </p:cNvPr>
          <p:cNvSpPr>
            <a:spLocks noGrp="1"/>
          </p:cNvSpPr>
          <p:nvPr>
            <p:ph type="subTitle" idx="1"/>
          </p:nvPr>
        </p:nvSpPr>
        <p:spPr>
          <a:xfrm>
            <a:off x="1524000" y="3914860"/>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E79A1AC0-78E6-4341-89B5-43E2ECC718C4}"/>
              </a:ext>
            </a:extLst>
          </p:cNvPr>
          <p:cNvSpPr>
            <a:spLocks noGrp="1"/>
          </p:cNvSpPr>
          <p:nvPr>
            <p:ph type="sldNum" sz="quarter" idx="12"/>
          </p:nvPr>
        </p:nvSpPr>
        <p:spPr/>
        <p:txBody>
          <a:bodyPr/>
          <a:lstStyle/>
          <a:p>
            <a:fld id="{0F041DED-624F-409D-A888-2C092B3F3D6B}" type="slidenum">
              <a:rPr lang="en-US" smtClean="0"/>
              <a:t>‹#›</a:t>
            </a:fld>
            <a:endParaRPr lang="en-US"/>
          </a:p>
        </p:txBody>
      </p:sp>
      <p:cxnSp>
        <p:nvCxnSpPr>
          <p:cNvPr id="9" name="Straight Connector 8">
            <a:extLst>
              <a:ext uri="{FF2B5EF4-FFF2-40B4-BE49-F238E27FC236}">
                <a16:creationId xmlns:a16="http://schemas.microsoft.com/office/drawing/2014/main" id="{4AF75C13-114B-104C-963C-792A090DD3A9}"/>
              </a:ext>
            </a:extLst>
          </p:cNvPr>
          <p:cNvCxnSpPr/>
          <p:nvPr userDrawn="1"/>
        </p:nvCxnSpPr>
        <p:spPr>
          <a:xfrm>
            <a:off x="0" y="1435185"/>
            <a:ext cx="12192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4FCFBEC-8582-2941-838D-AF8DED633507}"/>
              </a:ext>
            </a:extLst>
          </p:cNvPr>
          <p:cNvCxnSpPr/>
          <p:nvPr userDrawn="1"/>
        </p:nvCxnSpPr>
        <p:spPr>
          <a:xfrm>
            <a:off x="0" y="3822785"/>
            <a:ext cx="121920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12692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366628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7A9E-8AE6-42C1-A211-F7D21A0EB4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8800F2-FE5B-4011-8434-AB638ED1BD1E}"/>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74FF6932-C946-44A7-8109-69E7AAE553C3}"/>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1146590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C98A-CAFD-4D17-878D-5007144A9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EF8668-874C-47C3-A864-94E4422C55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09A4E6-B250-4EFC-8A3B-5891778B2F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03911D1-7DB3-41D9-AB57-5DCD000D2CFE}"/>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35392760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284F-052F-0E4B-A83B-C40B7D41A1B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51F6762-E54B-594C-953B-5974080C7E17}"/>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6" name="Rectangle 5">
            <a:extLst>
              <a:ext uri="{FF2B5EF4-FFF2-40B4-BE49-F238E27FC236}">
                <a16:creationId xmlns:a16="http://schemas.microsoft.com/office/drawing/2014/main" id="{1CFBE846-F782-A54D-9342-49C126AC74DC}"/>
              </a:ext>
            </a:extLst>
          </p:cNvPr>
          <p:cNvSpPr/>
          <p:nvPr userDrawn="1"/>
        </p:nvSpPr>
        <p:spPr>
          <a:xfrm>
            <a:off x="0" y="4001294"/>
            <a:ext cx="5783283" cy="2072127"/>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1E34305E-B339-A146-A958-9BDD3E30BEE8}"/>
              </a:ext>
            </a:extLst>
          </p:cNvPr>
          <p:cNvSpPr>
            <a:spLocks noGrp="1"/>
          </p:cNvSpPr>
          <p:nvPr>
            <p:ph idx="1"/>
          </p:nvPr>
        </p:nvSpPr>
        <p:spPr>
          <a:xfrm>
            <a:off x="838200" y="4230412"/>
            <a:ext cx="4707577" cy="16138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2537FC-8A1C-8642-A828-F7E46B02ED03}"/>
              </a:ext>
            </a:extLst>
          </p:cNvPr>
          <p:cNvSpPr>
            <a:spLocks noGrp="1"/>
          </p:cNvSpPr>
          <p:nvPr>
            <p:ph sz="half" idx="13"/>
          </p:nvPr>
        </p:nvSpPr>
        <p:spPr>
          <a:xfrm>
            <a:off x="838200" y="1825625"/>
            <a:ext cx="5181600" cy="1946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EB02CE4A-F6F5-9742-B548-F8E81C4CAD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78718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38676-53AE-714E-99CD-7634FC63337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2456767-C41C-C049-AFFD-03D1BC867B5C}"/>
              </a:ext>
            </a:extLst>
          </p:cNvPr>
          <p:cNvSpPr>
            <a:spLocks noGrp="1"/>
          </p:cNvSpPr>
          <p:nvPr>
            <p:ph type="sldNum" sz="quarter" idx="12"/>
          </p:nvPr>
        </p:nvSpPr>
        <p:spPr>
          <a:xfrm>
            <a:off x="8610599" y="6348021"/>
            <a:ext cx="2743200" cy="365125"/>
          </a:xfrm>
        </p:spPr>
        <p:txBody>
          <a:bodyPr/>
          <a:lstStyle>
            <a:lvl1pPr>
              <a:defRPr>
                <a:solidFill>
                  <a:schemeClr val="tx1"/>
                </a:solidFill>
              </a:defRPr>
            </a:lvl1pPr>
          </a:lstStyle>
          <a:p>
            <a:fld id="{0F041DED-624F-409D-A888-2C092B3F3D6B}" type="slidenum">
              <a:rPr lang="en-US" smtClean="0"/>
              <a:pPr/>
              <a:t>‹#›</a:t>
            </a:fld>
            <a:endParaRPr lang="en-US"/>
          </a:p>
        </p:txBody>
      </p:sp>
      <p:sp>
        <p:nvSpPr>
          <p:cNvPr id="6" name="Rectangle 5">
            <a:extLst>
              <a:ext uri="{FF2B5EF4-FFF2-40B4-BE49-F238E27FC236}">
                <a16:creationId xmlns:a16="http://schemas.microsoft.com/office/drawing/2014/main" id="{F9149EB3-55AC-A747-9676-8DCF1C23F143}"/>
              </a:ext>
            </a:extLst>
          </p:cNvPr>
          <p:cNvSpPr/>
          <p:nvPr userDrawn="1"/>
        </p:nvSpPr>
        <p:spPr>
          <a:xfrm>
            <a:off x="6096000" y="1828800"/>
            <a:ext cx="6095999" cy="4357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BDC9E807-E181-B347-8FF0-E9ADCBC0C5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175D512B-68DF-384C-9554-038A754B4402}"/>
              </a:ext>
            </a:extLst>
          </p:cNvPr>
          <p:cNvSpPr>
            <a:spLocks noGrp="1"/>
          </p:cNvSpPr>
          <p:nvPr>
            <p:ph sz="half" idx="2"/>
          </p:nvPr>
        </p:nvSpPr>
        <p:spPr>
          <a:xfrm>
            <a:off x="6424550" y="2173184"/>
            <a:ext cx="4929249" cy="37526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0249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7" name="Rectangle 6">
            <a:extLst>
              <a:ext uri="{FF2B5EF4-FFF2-40B4-BE49-F238E27FC236}">
                <a16:creationId xmlns:a16="http://schemas.microsoft.com/office/drawing/2014/main" id="{6B51A493-69FA-AA48-8784-38F8F2712766}"/>
              </a:ext>
            </a:extLst>
          </p:cNvPr>
          <p:cNvSpPr/>
          <p:nvPr userDrawn="1"/>
        </p:nvSpPr>
        <p:spPr>
          <a:xfrm>
            <a:off x="0" y="0"/>
            <a:ext cx="5783283" cy="685800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a:xfrm>
            <a:off x="733795" y="2766218"/>
            <a:ext cx="4315691" cy="1325563"/>
          </a:xfrm>
        </p:spPr>
        <p:txBody>
          <a:bodyPr/>
          <a:lstStyle>
            <a:lvl1pPr algn="ctr">
              <a:defRPr>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9F46186F-C163-F844-B5D9-60AF2EAE9E07}"/>
              </a:ext>
            </a:extLst>
          </p:cNvPr>
          <p:cNvSpPr/>
          <p:nvPr userDrawn="1"/>
        </p:nvSpPr>
        <p:spPr>
          <a:xfrm>
            <a:off x="5783283" y="1270660"/>
            <a:ext cx="6408717" cy="380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6270170" y="1270660"/>
            <a:ext cx="5083629" cy="4906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804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7" name="Rectangle 6">
            <a:extLst>
              <a:ext uri="{FF2B5EF4-FFF2-40B4-BE49-F238E27FC236}">
                <a16:creationId xmlns:a16="http://schemas.microsoft.com/office/drawing/2014/main" id="{6B51A493-69FA-AA48-8784-38F8F2712766}"/>
              </a:ext>
            </a:extLst>
          </p:cNvPr>
          <p:cNvSpPr/>
          <p:nvPr userDrawn="1"/>
        </p:nvSpPr>
        <p:spPr>
          <a:xfrm>
            <a:off x="6408717" y="0"/>
            <a:ext cx="5783283" cy="685800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a:xfrm>
            <a:off x="7038108" y="2766218"/>
            <a:ext cx="4315691" cy="1325563"/>
          </a:xfrm>
        </p:spPr>
        <p:txBody>
          <a:bodyPr/>
          <a:lstStyle>
            <a:lvl1pPr algn="ctr">
              <a:defRPr>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9F46186F-C163-F844-B5D9-60AF2EAE9E07}"/>
              </a:ext>
            </a:extLst>
          </p:cNvPr>
          <p:cNvSpPr/>
          <p:nvPr userDrawn="1"/>
        </p:nvSpPr>
        <p:spPr>
          <a:xfrm>
            <a:off x="0" y="1270660"/>
            <a:ext cx="6408717" cy="380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699655" y="44908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D4E726AC-893F-C746-956A-0ED61F85E60B}"/>
              </a:ext>
            </a:extLst>
          </p:cNvPr>
          <p:cNvSpPr>
            <a:spLocks noGrp="1"/>
          </p:cNvSpPr>
          <p:nvPr>
            <p:ph idx="13"/>
          </p:nvPr>
        </p:nvSpPr>
        <p:spPr>
          <a:xfrm>
            <a:off x="699655" y="1675722"/>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C91643EB-CDF2-6C4D-9BA1-4936D3CA80CE}"/>
              </a:ext>
            </a:extLst>
          </p:cNvPr>
          <p:cNvSpPr>
            <a:spLocks noGrp="1"/>
          </p:cNvSpPr>
          <p:nvPr>
            <p:ph idx="14"/>
          </p:nvPr>
        </p:nvSpPr>
        <p:spPr>
          <a:xfrm>
            <a:off x="699655" y="290235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Content Placeholder 2">
            <a:extLst>
              <a:ext uri="{FF2B5EF4-FFF2-40B4-BE49-F238E27FC236}">
                <a16:creationId xmlns:a16="http://schemas.microsoft.com/office/drawing/2014/main" id="{AEF2FCD9-AEEE-4D48-9B3D-1A66EAE619F3}"/>
              </a:ext>
            </a:extLst>
          </p:cNvPr>
          <p:cNvSpPr>
            <a:spLocks noGrp="1"/>
          </p:cNvSpPr>
          <p:nvPr>
            <p:ph idx="15"/>
          </p:nvPr>
        </p:nvSpPr>
        <p:spPr>
          <a:xfrm>
            <a:off x="699656" y="4128992"/>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FA3652A9-A321-A349-AE73-2D5DA60E8899}"/>
              </a:ext>
            </a:extLst>
          </p:cNvPr>
          <p:cNvSpPr>
            <a:spLocks noGrp="1"/>
          </p:cNvSpPr>
          <p:nvPr>
            <p:ph idx="16"/>
          </p:nvPr>
        </p:nvSpPr>
        <p:spPr>
          <a:xfrm>
            <a:off x="699655" y="5355627"/>
            <a:ext cx="5083629" cy="1000723"/>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5" name="Straight Connector 4">
            <a:extLst>
              <a:ext uri="{FF2B5EF4-FFF2-40B4-BE49-F238E27FC236}">
                <a16:creationId xmlns:a16="http://schemas.microsoft.com/office/drawing/2014/main" id="{E404FC72-E70F-D447-B077-062A47ADDB13}"/>
              </a:ext>
            </a:extLst>
          </p:cNvPr>
          <p:cNvCxnSpPr>
            <a:cxnSpLocks/>
          </p:cNvCxnSpPr>
          <p:nvPr userDrawn="1"/>
        </p:nvCxnSpPr>
        <p:spPr>
          <a:xfrm flipH="1">
            <a:off x="699656" y="1555665"/>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D4157E-72D1-1D40-BCDF-CE55FA2B5251}"/>
              </a:ext>
            </a:extLst>
          </p:cNvPr>
          <p:cNvCxnSpPr>
            <a:cxnSpLocks/>
          </p:cNvCxnSpPr>
          <p:nvPr userDrawn="1"/>
        </p:nvCxnSpPr>
        <p:spPr>
          <a:xfrm flipH="1">
            <a:off x="699656" y="2789968"/>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E9F992-05AE-D840-A743-4E058FDE9BAA}"/>
              </a:ext>
            </a:extLst>
          </p:cNvPr>
          <p:cNvCxnSpPr>
            <a:cxnSpLocks/>
          </p:cNvCxnSpPr>
          <p:nvPr userDrawn="1"/>
        </p:nvCxnSpPr>
        <p:spPr>
          <a:xfrm flipH="1">
            <a:off x="699656" y="4018549"/>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E2E7AC5-05BA-9B4B-8755-F96A0FC4B507}"/>
              </a:ext>
            </a:extLst>
          </p:cNvPr>
          <p:cNvCxnSpPr>
            <a:cxnSpLocks/>
          </p:cNvCxnSpPr>
          <p:nvPr userDrawn="1"/>
        </p:nvCxnSpPr>
        <p:spPr>
          <a:xfrm flipH="1">
            <a:off x="699656" y="5235037"/>
            <a:ext cx="5083628" cy="0"/>
          </a:xfrm>
          <a:prstGeom prst="line">
            <a:avLst/>
          </a:prstGeom>
          <a:ln w="38100">
            <a:solidFill>
              <a:srgbClr val="007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0689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Pentagon 3">
            <a:extLst>
              <a:ext uri="{FF2B5EF4-FFF2-40B4-BE49-F238E27FC236}">
                <a16:creationId xmlns:a16="http://schemas.microsoft.com/office/drawing/2014/main" id="{56399F3B-80DB-1E41-9083-53F89693A732}"/>
              </a:ext>
            </a:extLst>
          </p:cNvPr>
          <p:cNvSpPr/>
          <p:nvPr userDrawn="1"/>
        </p:nvSpPr>
        <p:spPr>
          <a:xfrm rot="10800000">
            <a:off x="997528" y="1825622"/>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D7FBD-0EBA-4950-B057-E36F0EF46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6B9AC0-406D-45CD-B387-B42A61CF826E}"/>
              </a:ext>
            </a:extLst>
          </p:cNvPr>
          <p:cNvSpPr>
            <a:spLocks noGrp="1"/>
          </p:cNvSpPr>
          <p:nvPr>
            <p:ph idx="1"/>
          </p:nvPr>
        </p:nvSpPr>
        <p:spPr>
          <a:xfrm>
            <a:off x="2339440" y="1825625"/>
            <a:ext cx="9014360" cy="964449"/>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F6B29411-CA61-4DA3-B369-4E68A0545E44}"/>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8" name="Pentagon 7">
            <a:extLst>
              <a:ext uri="{FF2B5EF4-FFF2-40B4-BE49-F238E27FC236}">
                <a16:creationId xmlns:a16="http://schemas.microsoft.com/office/drawing/2014/main" id="{8733252D-BC14-A047-8D75-F72C07BB6278}"/>
              </a:ext>
            </a:extLst>
          </p:cNvPr>
          <p:cNvSpPr/>
          <p:nvPr userDrawn="1"/>
        </p:nvSpPr>
        <p:spPr>
          <a:xfrm rot="10800000">
            <a:off x="997527" y="2989586"/>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B3DF1F10-82FF-2C48-8E8D-DA6DDEC7C131}"/>
              </a:ext>
            </a:extLst>
          </p:cNvPr>
          <p:cNvSpPr>
            <a:spLocks noGrp="1"/>
          </p:cNvSpPr>
          <p:nvPr>
            <p:ph idx="13"/>
          </p:nvPr>
        </p:nvSpPr>
        <p:spPr>
          <a:xfrm>
            <a:off x="2339436" y="3000695"/>
            <a:ext cx="9014360" cy="953344"/>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Pentagon 10">
            <a:extLst>
              <a:ext uri="{FF2B5EF4-FFF2-40B4-BE49-F238E27FC236}">
                <a16:creationId xmlns:a16="http://schemas.microsoft.com/office/drawing/2014/main" id="{D30D31DB-A398-DE46-B0F0-465A5588AF41}"/>
              </a:ext>
            </a:extLst>
          </p:cNvPr>
          <p:cNvSpPr/>
          <p:nvPr userDrawn="1"/>
        </p:nvSpPr>
        <p:spPr>
          <a:xfrm rot="10800000">
            <a:off x="997527" y="4153550"/>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3A1E5B7-F87E-2743-8877-436A374221F1}"/>
              </a:ext>
            </a:extLst>
          </p:cNvPr>
          <p:cNvSpPr>
            <a:spLocks noGrp="1"/>
          </p:cNvSpPr>
          <p:nvPr>
            <p:ph idx="14"/>
          </p:nvPr>
        </p:nvSpPr>
        <p:spPr>
          <a:xfrm>
            <a:off x="2339436" y="4163967"/>
            <a:ext cx="9014360" cy="954036"/>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Oval 14">
            <a:extLst>
              <a:ext uri="{FF2B5EF4-FFF2-40B4-BE49-F238E27FC236}">
                <a16:creationId xmlns:a16="http://schemas.microsoft.com/office/drawing/2014/main" id="{16829EC9-4D55-0F46-8023-191910345B37}"/>
              </a:ext>
            </a:extLst>
          </p:cNvPr>
          <p:cNvSpPr/>
          <p:nvPr userDrawn="1"/>
        </p:nvSpPr>
        <p:spPr>
          <a:xfrm>
            <a:off x="838200" y="1778196"/>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entagon 15">
            <a:extLst>
              <a:ext uri="{FF2B5EF4-FFF2-40B4-BE49-F238E27FC236}">
                <a16:creationId xmlns:a16="http://schemas.microsoft.com/office/drawing/2014/main" id="{C055FCA2-B2D6-B24F-B9E1-90B6CAA9BF8B}"/>
              </a:ext>
            </a:extLst>
          </p:cNvPr>
          <p:cNvSpPr/>
          <p:nvPr userDrawn="1"/>
        </p:nvSpPr>
        <p:spPr>
          <a:xfrm rot="10800000">
            <a:off x="997526" y="5317513"/>
            <a:ext cx="10356270" cy="964452"/>
          </a:xfrm>
          <a:prstGeom prst="homePlate">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64249D14-E6B3-304F-803D-19AC9536A03E}"/>
              </a:ext>
            </a:extLst>
          </p:cNvPr>
          <p:cNvSpPr>
            <a:spLocks noGrp="1"/>
          </p:cNvSpPr>
          <p:nvPr>
            <p:ph idx="15"/>
          </p:nvPr>
        </p:nvSpPr>
        <p:spPr>
          <a:xfrm>
            <a:off x="2339438" y="5316077"/>
            <a:ext cx="9014360" cy="964454"/>
          </a:xfrm>
        </p:spPr>
        <p:txBody>
          <a:bodyPr anchor="ct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Oval 17">
            <a:extLst>
              <a:ext uri="{FF2B5EF4-FFF2-40B4-BE49-F238E27FC236}">
                <a16:creationId xmlns:a16="http://schemas.microsoft.com/office/drawing/2014/main" id="{C1A90C67-4C66-944F-B3A3-B3E8E3FE9A37}"/>
              </a:ext>
            </a:extLst>
          </p:cNvPr>
          <p:cNvSpPr/>
          <p:nvPr userDrawn="1"/>
        </p:nvSpPr>
        <p:spPr>
          <a:xfrm>
            <a:off x="838200" y="292651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AAD09A5-9A55-6848-B9CB-BD4778D475BE}"/>
              </a:ext>
            </a:extLst>
          </p:cNvPr>
          <p:cNvSpPr/>
          <p:nvPr userDrawn="1"/>
        </p:nvSpPr>
        <p:spPr>
          <a:xfrm>
            <a:off x="838200" y="410235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45A7A39-368B-4F42-812D-D740624E71D0}"/>
              </a:ext>
            </a:extLst>
          </p:cNvPr>
          <p:cNvSpPr/>
          <p:nvPr userDrawn="1"/>
        </p:nvSpPr>
        <p:spPr>
          <a:xfrm>
            <a:off x="838200" y="5278197"/>
            <a:ext cx="1011878" cy="1011878"/>
          </a:xfrm>
          <a:prstGeom prst="ellipse">
            <a:avLst/>
          </a:prstGeom>
          <a:solidFill>
            <a:schemeClr val="bg1"/>
          </a:solidFill>
          <a:ln w="76200">
            <a:solidFill>
              <a:srgbClr val="007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360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1404-183D-4844-9286-644FAEF8D9E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793ED96-3D3F-BD46-B697-243DE5CC220C}"/>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6" name="Rectangle 5">
            <a:extLst>
              <a:ext uri="{FF2B5EF4-FFF2-40B4-BE49-F238E27FC236}">
                <a16:creationId xmlns:a16="http://schemas.microsoft.com/office/drawing/2014/main" id="{F6DEF0BF-7CDC-E64C-BBD2-8F2ACFEBAA63}"/>
              </a:ext>
            </a:extLst>
          </p:cNvPr>
          <p:cNvSpPr/>
          <p:nvPr userDrawn="1"/>
        </p:nvSpPr>
        <p:spPr>
          <a:xfrm>
            <a:off x="0" y="1690688"/>
            <a:ext cx="12192000" cy="43657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0705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5DB8-A4EB-4E06-A5DC-CCE90CEDF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FC7AD3-9363-400B-90EC-02D0EC919F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CEE064-BCCA-4238-9320-8D3B05CAAD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4CF61-A770-48BF-8D11-53E9E71950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DB3463-5D84-47D2-8F34-E2887AAFE2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0E1909E8-7692-40FC-A33F-408A0E6F2F5E}"/>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378986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393F-7EDE-A94E-94CD-5C7B897E76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7C382AE8-3E7D-624E-B7A1-BE235E383FC1}"/>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8" name="Rectangle 7">
            <a:extLst>
              <a:ext uri="{FF2B5EF4-FFF2-40B4-BE49-F238E27FC236}">
                <a16:creationId xmlns:a16="http://schemas.microsoft.com/office/drawing/2014/main" id="{9F52EF2F-2FA0-4B4B-8382-F6C5230A1FA8}"/>
              </a:ext>
            </a:extLst>
          </p:cNvPr>
          <p:cNvSpPr/>
          <p:nvPr userDrawn="1"/>
        </p:nvSpPr>
        <p:spPr>
          <a:xfrm>
            <a:off x="-1" y="1690688"/>
            <a:ext cx="3886199" cy="4413223"/>
          </a:xfrm>
          <a:prstGeom prst="rect">
            <a:avLst/>
          </a:prstGeom>
          <a:solidFill>
            <a:srgbClr val="DE6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99E289-D620-0145-8631-351559915D5A}"/>
              </a:ext>
            </a:extLst>
          </p:cNvPr>
          <p:cNvSpPr/>
          <p:nvPr userDrawn="1"/>
        </p:nvSpPr>
        <p:spPr>
          <a:xfrm>
            <a:off x="8305801" y="1690687"/>
            <a:ext cx="3886199" cy="441323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A95901-4F87-4148-A95C-CB9F4321CAC4}"/>
              </a:ext>
            </a:extLst>
          </p:cNvPr>
          <p:cNvSpPr/>
          <p:nvPr userDrawn="1"/>
        </p:nvSpPr>
        <p:spPr>
          <a:xfrm>
            <a:off x="4029303" y="1690688"/>
            <a:ext cx="4133394" cy="4413230"/>
          </a:xfrm>
          <a:prstGeom prst="rect">
            <a:avLst/>
          </a:prstGeom>
          <a:solidFill>
            <a:srgbClr val="007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C984D6F1-17F1-7D4A-BE47-D68A0DF3CB63}"/>
              </a:ext>
            </a:extLst>
          </p:cNvPr>
          <p:cNvSpPr>
            <a:spLocks noGrp="1"/>
          </p:cNvSpPr>
          <p:nvPr>
            <p:ph type="body" idx="1"/>
          </p:nvPr>
        </p:nvSpPr>
        <p:spPr>
          <a:xfrm>
            <a:off x="447902" y="2755844"/>
            <a:ext cx="3035962"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 Placeholder 2">
            <a:extLst>
              <a:ext uri="{FF2B5EF4-FFF2-40B4-BE49-F238E27FC236}">
                <a16:creationId xmlns:a16="http://schemas.microsoft.com/office/drawing/2014/main" id="{ED8BCEDE-1D7C-4446-8CB2-F723EEE5A1E0}"/>
              </a:ext>
            </a:extLst>
          </p:cNvPr>
          <p:cNvSpPr>
            <a:spLocks noGrp="1"/>
          </p:cNvSpPr>
          <p:nvPr>
            <p:ph type="body" idx="13"/>
          </p:nvPr>
        </p:nvSpPr>
        <p:spPr>
          <a:xfrm>
            <a:off x="4471417" y="2755843"/>
            <a:ext cx="3282696"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Text Placeholder 2">
            <a:extLst>
              <a:ext uri="{FF2B5EF4-FFF2-40B4-BE49-F238E27FC236}">
                <a16:creationId xmlns:a16="http://schemas.microsoft.com/office/drawing/2014/main" id="{68E810BA-9367-BE48-AC44-D398D2CBF99D}"/>
              </a:ext>
            </a:extLst>
          </p:cNvPr>
          <p:cNvSpPr>
            <a:spLocks noGrp="1"/>
          </p:cNvSpPr>
          <p:nvPr>
            <p:ph type="body" idx="14"/>
          </p:nvPr>
        </p:nvSpPr>
        <p:spPr>
          <a:xfrm>
            <a:off x="8750809" y="2755842"/>
            <a:ext cx="2993290" cy="1923033"/>
          </a:xfrm>
        </p:spPr>
        <p:txBody>
          <a:bodyPr anchor="b">
            <a:noAutofit/>
          </a:bodyPr>
          <a:lstStyle>
            <a:lvl1pPr marL="0" indent="0" algn="ctr">
              <a:buNone/>
              <a:defRPr sz="4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851328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C77F-1B6D-4B68-BF10-BDA467D8BF1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D097400-43AD-4098-B77E-5C46E529349D}"/>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25188263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Tree>
    <p:extLst>
      <p:ext uri="{BB962C8B-B14F-4D97-AF65-F5344CB8AC3E}">
        <p14:creationId xmlns:p14="http://schemas.microsoft.com/office/powerpoint/2010/main" val="1229726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p>
            <a:fld id="{0F041DED-624F-409D-A888-2C092B3F3D6B}" type="slidenum">
              <a:rPr lang="en-US" smtClean="0"/>
              <a:t>‹#›</a:t>
            </a:fld>
            <a:endParaRPr lang="en-US"/>
          </a:p>
        </p:txBody>
      </p:sp>
      <p:sp>
        <p:nvSpPr>
          <p:cNvPr id="2" name="Rectangle 1">
            <a:extLst>
              <a:ext uri="{FF2B5EF4-FFF2-40B4-BE49-F238E27FC236}">
                <a16:creationId xmlns:a16="http://schemas.microsoft.com/office/drawing/2014/main" id="{070E425F-084B-D048-95B1-2B0CA24AEE4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1198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C6B1-5CAE-8040-A1C8-12E7CC78FD38}"/>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2A22DC8-CF1A-FF46-B2A9-B923784B250F}"/>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pic>
        <p:nvPicPr>
          <p:cNvPr id="8" name="Picture 7" descr="A close up of a busy city street&#10;&#10;Description automatically generated">
            <a:extLst>
              <a:ext uri="{FF2B5EF4-FFF2-40B4-BE49-F238E27FC236}">
                <a16:creationId xmlns:a16="http://schemas.microsoft.com/office/drawing/2014/main" id="{A8652455-98B3-4749-A2A7-A699330727F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870" y="0"/>
            <a:ext cx="12200911" cy="6074228"/>
          </a:xfrm>
          <a:prstGeom prst="rect">
            <a:avLst/>
          </a:prstGeom>
        </p:spPr>
      </p:pic>
      <p:sp>
        <p:nvSpPr>
          <p:cNvPr id="9" name="Rectangle 8">
            <a:extLst>
              <a:ext uri="{FF2B5EF4-FFF2-40B4-BE49-F238E27FC236}">
                <a16:creationId xmlns:a16="http://schemas.microsoft.com/office/drawing/2014/main" id="{C954357C-8D18-E043-B5DB-3C3CFEAB4AFE}"/>
              </a:ext>
            </a:extLst>
          </p:cNvPr>
          <p:cNvSpPr/>
          <p:nvPr userDrawn="1"/>
        </p:nvSpPr>
        <p:spPr>
          <a:xfrm>
            <a:off x="0" y="0"/>
            <a:ext cx="12192000" cy="6074227"/>
          </a:xfrm>
          <a:prstGeom prst="rect">
            <a:avLst/>
          </a:prstGeom>
          <a:solidFill>
            <a:srgbClr val="00779B">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1F0DEBA-13B0-4141-97EA-076A57E259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21912619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9543"/>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A5F2069-FF9D-D549-A926-E0E05C6FC9F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30632698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0212"/>
          </a:xfrm>
          <a:prstGeom prst="rect">
            <a:avLst/>
          </a:prstGeom>
          <a:gradFill>
            <a:gsLst>
              <a:gs pos="0">
                <a:schemeClr val="accent1">
                  <a:lumMod val="50000"/>
                </a:schemeClr>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F473477-634C-F745-823C-91D3D5923B0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10536547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B752A4-F520-4C04-A4AE-209C34EBE723}"/>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5" name="Rectangle 4">
            <a:extLst>
              <a:ext uri="{FF2B5EF4-FFF2-40B4-BE49-F238E27FC236}">
                <a16:creationId xmlns:a16="http://schemas.microsoft.com/office/drawing/2014/main" id="{1965BE52-B553-47ED-B157-867C09FA5246}"/>
              </a:ext>
            </a:extLst>
          </p:cNvPr>
          <p:cNvSpPr/>
          <p:nvPr userDrawn="1"/>
        </p:nvSpPr>
        <p:spPr>
          <a:xfrm>
            <a:off x="0" y="0"/>
            <a:ext cx="12192000" cy="6130212"/>
          </a:xfrm>
          <a:prstGeom prst="rect">
            <a:avLst/>
          </a:prstGeom>
          <a:gradFill>
            <a:gsLst>
              <a:gs pos="0">
                <a:schemeClr val="accent6">
                  <a:lumMod val="50000"/>
                </a:schemeClr>
              </a:gs>
              <a:gs pos="100000">
                <a:schemeClr val="accent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3B393A2-2A69-0348-B754-00706C086D6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39398976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F6CD-97DD-40D3-AC35-EC82606CBA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412CF-BB78-4672-8A20-C3602547B0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9B0FE9-8674-4DA0-B0B8-1D013D862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B9325C29-7293-40BB-8D24-B7352478C52B}"/>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8" name="Rectangle 7">
            <a:extLst>
              <a:ext uri="{FF2B5EF4-FFF2-40B4-BE49-F238E27FC236}">
                <a16:creationId xmlns:a16="http://schemas.microsoft.com/office/drawing/2014/main" id="{B72A45DF-668E-4166-8B45-E1A43DFE15DF}"/>
              </a:ext>
            </a:extLst>
          </p:cNvPr>
          <p:cNvSpPr/>
          <p:nvPr userDrawn="1"/>
        </p:nvSpPr>
        <p:spPr>
          <a:xfrm rot="5400000">
            <a:off x="2123993" y="3237551"/>
            <a:ext cx="5707227" cy="146525"/>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25224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47D1-506F-4DA4-BE68-39EA6433B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46EA2-F31C-4FF6-9619-E4E394E737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7FA253-4458-4EB3-959B-67C40CC908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BF8CC04-AD84-4BAB-8DDE-2DBB261C6804}"/>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8" name="Rectangle 7">
            <a:extLst>
              <a:ext uri="{FF2B5EF4-FFF2-40B4-BE49-F238E27FC236}">
                <a16:creationId xmlns:a16="http://schemas.microsoft.com/office/drawing/2014/main" id="{3EE2AB24-A984-4861-ADD5-5C0F803BED4E}"/>
              </a:ext>
            </a:extLst>
          </p:cNvPr>
          <p:cNvSpPr/>
          <p:nvPr userDrawn="1"/>
        </p:nvSpPr>
        <p:spPr>
          <a:xfrm rot="5400000">
            <a:off x="2123993" y="3237551"/>
            <a:ext cx="5707227" cy="146525"/>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403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06A0-77B4-4CD2-B4D8-AC0C2438B8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7AB575-0FD7-4B6D-8436-C71555ADD1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2C5FFB9-66D1-4F72-B140-A35BFED978E7}"/>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7" name="Rectangle 6">
            <a:extLst>
              <a:ext uri="{FF2B5EF4-FFF2-40B4-BE49-F238E27FC236}">
                <a16:creationId xmlns:a16="http://schemas.microsoft.com/office/drawing/2014/main" id="{FC904754-6E8F-4FB1-A140-162C2D9307EE}"/>
              </a:ext>
            </a:extLst>
          </p:cNvPr>
          <p:cNvSpPr/>
          <p:nvPr userDrawn="1"/>
        </p:nvSpPr>
        <p:spPr>
          <a:xfrm>
            <a:off x="0" y="1430282"/>
            <a:ext cx="12192000" cy="146591"/>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81925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D0DD4A-1783-4070-991D-6298E4FB62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E2A990-C898-463F-BE28-32358ABE6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C6AD55-FC34-4835-9C2A-5D713A8B46E9}"/>
              </a:ext>
            </a:extLst>
          </p:cNvPr>
          <p:cNvSpPr>
            <a:spLocks noGrp="1"/>
          </p:cNvSpPr>
          <p:nvPr>
            <p:ph type="sldNum" sz="quarter" idx="12"/>
          </p:nvPr>
        </p:nvSpPr>
        <p:spPr/>
        <p:txBody>
          <a:bodyPr/>
          <a:lstStyle>
            <a:lvl1pPr>
              <a:defRPr>
                <a:solidFill>
                  <a:schemeClr val="tx1"/>
                </a:solidFill>
              </a:defRPr>
            </a:lvl1pPr>
          </a:lstStyle>
          <a:p>
            <a:fld id="{0F041DED-624F-409D-A888-2C092B3F3D6B}" type="slidenum">
              <a:rPr lang="en-US" smtClean="0"/>
              <a:pPr/>
              <a:t>‹#›</a:t>
            </a:fld>
            <a:endParaRPr lang="en-US"/>
          </a:p>
        </p:txBody>
      </p:sp>
      <p:sp>
        <p:nvSpPr>
          <p:cNvPr id="7" name="Rectangle 6">
            <a:extLst>
              <a:ext uri="{FF2B5EF4-FFF2-40B4-BE49-F238E27FC236}">
                <a16:creationId xmlns:a16="http://schemas.microsoft.com/office/drawing/2014/main" id="{19FD971F-375A-4DD4-A3F5-E21EF9AFF257}"/>
              </a:ext>
            </a:extLst>
          </p:cNvPr>
          <p:cNvSpPr/>
          <p:nvPr userDrawn="1"/>
        </p:nvSpPr>
        <p:spPr>
          <a:xfrm rot="5400000">
            <a:off x="5893236" y="3196788"/>
            <a:ext cx="5811838" cy="148512"/>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544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Cover slide 2: Portrait picture">
    <p:spTree>
      <p:nvGrpSpPr>
        <p:cNvPr id="1" name=""/>
        <p:cNvGrpSpPr/>
        <p:nvPr/>
      </p:nvGrpSpPr>
      <p:grpSpPr>
        <a:xfrm>
          <a:off x="0" y="0"/>
          <a:ext cx="0" cy="0"/>
          <a:chOff x="0" y="0"/>
          <a:chExt cx="0" cy="0"/>
        </a:xfrm>
      </p:grpSpPr>
      <p:sp>
        <p:nvSpPr>
          <p:cNvPr id="6" name="Picture Placeholder 5"/>
          <p:cNvSpPr>
            <a:spLocks noGrp="1" noChangeAspect="1"/>
          </p:cNvSpPr>
          <p:nvPr>
            <p:ph type="pic" sz="quarter" idx="10"/>
          </p:nvPr>
        </p:nvSpPr>
        <p:spPr>
          <a:xfrm>
            <a:off x="6096000" y="0"/>
            <a:ext cx="6096000" cy="6858000"/>
          </a:xfrm>
          <a:prstGeom prst="rect">
            <a:avLst/>
          </a:prstGeom>
        </p:spPr>
        <p:txBody>
          <a:bodyPr anchor="t"/>
          <a:lstStyle>
            <a:lvl1pPr marL="0" indent="0" algn="ctr">
              <a:buNone/>
              <a:tabLst>
                <a:tab pos="3768090" algn="l"/>
              </a:tabLst>
              <a:defRPr sz="2400" baseline="0"/>
            </a:lvl1pPr>
          </a:lstStyle>
          <a:p>
            <a:r>
              <a:rPr lang="en-US"/>
              <a:t>Click icon to add picture</a:t>
            </a:r>
            <a:endParaRPr lang="en-GB"/>
          </a:p>
        </p:txBody>
      </p:sp>
      <p:sp>
        <p:nvSpPr>
          <p:cNvPr id="8" name="Text Placeholder 4"/>
          <p:cNvSpPr>
            <a:spLocks noGrp="1"/>
          </p:cNvSpPr>
          <p:nvPr>
            <p:ph type="body" sz="quarter" idx="11" hasCustomPrompt="1"/>
          </p:nvPr>
        </p:nvSpPr>
        <p:spPr>
          <a:xfrm>
            <a:off x="634377" y="5814178"/>
            <a:ext cx="3553023" cy="207528"/>
          </a:xfrm>
          <a:prstGeom prst="rect">
            <a:avLst/>
          </a:prstGeom>
        </p:spPr>
        <p:txBody>
          <a:bodyPr lIns="0" tIns="0" rIns="0" bIns="0"/>
          <a:lstStyle>
            <a:lvl1pPr marL="0" indent="0" algn="l">
              <a:buNone/>
              <a:defRPr lang="en-GB" sz="1680" b="1" i="0" kern="1200" cap="none" spc="0" baseline="0" dirty="0">
                <a:solidFill>
                  <a:schemeClr val="tx1"/>
                </a:solidFill>
                <a:latin typeface="+mn-lt"/>
                <a:ea typeface="Segoe UI Black" panose="020B0A02040204020203" pitchFamily="34" charset="0"/>
                <a:cs typeface="Segoe UI Black" panose="020B0A02040204020203" pitchFamily="34" charset="0"/>
              </a:defRPr>
            </a:lvl1pPr>
          </a:lstStyle>
          <a:p>
            <a:pPr lvl="0"/>
            <a:r>
              <a:rPr lang="en-US"/>
              <a:t>Add date</a:t>
            </a:r>
            <a:endParaRPr lang="en-GB"/>
          </a:p>
        </p:txBody>
      </p:sp>
      <p:sp>
        <p:nvSpPr>
          <p:cNvPr id="9" name="TextBox 8"/>
          <p:cNvSpPr txBox="1"/>
          <p:nvPr userDrawn="1"/>
        </p:nvSpPr>
        <p:spPr>
          <a:xfrm>
            <a:off x="623819" y="6380483"/>
            <a:ext cx="3840000" cy="92333"/>
          </a:xfrm>
          <a:prstGeom prst="rect">
            <a:avLst/>
          </a:prstGeom>
          <a:noFill/>
        </p:spPr>
        <p:txBody>
          <a:bodyPr wrap="square" lIns="0" tIns="0" rIns="0" bIns="0" rtlCol="0">
            <a:spAutoFit/>
          </a:bodyPr>
          <a:lstStyle/>
          <a:p>
            <a:pPr algn="l"/>
            <a:r>
              <a:rPr lang="en-US" sz="600" cap="all">
                <a:solidFill>
                  <a:schemeClr val="tx1"/>
                </a:solidFill>
                <a:latin typeface="Segoe UI" panose="020B0502040204020203" pitchFamily="34" charset="0"/>
                <a:ea typeface="Segoe UI" panose="020B0502040204020203" pitchFamily="34" charset="0"/>
                <a:cs typeface="Segoe UI" panose="020B0502040204020203" pitchFamily="34" charset="0"/>
              </a:rPr>
              <a:t>COPYRIGHT © 1976-2021 </a:t>
            </a:r>
            <a:r>
              <a:rPr lang="en-US" sz="600" cap="all" err="1">
                <a:solidFill>
                  <a:schemeClr val="tx1"/>
                </a:solidFill>
                <a:latin typeface="Segoe UI" panose="020B0502040204020203" pitchFamily="34" charset="0"/>
                <a:ea typeface="Segoe UI" panose="020B0502040204020203" pitchFamily="34" charset="0"/>
                <a:cs typeface="Segoe UI" panose="020B0502040204020203" pitchFamily="34" charset="0"/>
              </a:rPr>
              <a:t>BURO</a:t>
            </a:r>
            <a:r>
              <a:rPr lang="en-US" sz="600" cap="all">
                <a:solidFill>
                  <a:schemeClr val="tx1"/>
                </a:solidFill>
                <a:latin typeface="Segoe UI" panose="020B0502040204020203" pitchFamily="34" charset="0"/>
                <a:ea typeface="Segoe UI" panose="020B0502040204020203" pitchFamily="34" charset="0"/>
                <a:cs typeface="Segoe UI" panose="020B0502040204020203" pitchFamily="34" charset="0"/>
              </a:rPr>
              <a:t> HAPPOLD. ALL RIGHTS RESERVED</a:t>
            </a:r>
            <a:endParaRPr lang="en-GB" sz="600" cap="all">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sp>
        <p:nvSpPr>
          <p:cNvPr id="10" name="Text Placeholder 3"/>
          <p:cNvSpPr>
            <a:spLocks noGrp="1"/>
          </p:cNvSpPr>
          <p:nvPr>
            <p:ph type="body" sz="quarter" idx="12" hasCustomPrompt="1"/>
          </p:nvPr>
        </p:nvSpPr>
        <p:spPr>
          <a:xfrm>
            <a:off x="636030" y="3444958"/>
            <a:ext cx="4703497" cy="511839"/>
          </a:xfrm>
          <a:prstGeom prst="rect">
            <a:avLst/>
          </a:prstGeom>
        </p:spPr>
        <p:txBody>
          <a:bodyPr lIns="0" tIns="252000" rIns="0" bIns="0" anchor="t" anchorCtr="0">
            <a:spAutoFit/>
          </a:bodyPr>
          <a:lstStyle>
            <a:lvl1pPr marL="0" indent="0">
              <a:lnSpc>
                <a:spcPts val="2040"/>
              </a:lnSpc>
              <a:spcBef>
                <a:spcPts val="0"/>
              </a:spcBef>
              <a:spcAft>
                <a:spcPts val="1080"/>
              </a:spcAft>
              <a:buNone/>
              <a:defRPr sz="1920" baseline="0"/>
            </a:lvl1pPr>
            <a:lvl8pPr marL="4251960" indent="-411480">
              <a:buFont typeface="Arial" panose="020B0604020202020204" pitchFamily="34" charset="0"/>
              <a:buChar char="•"/>
              <a:defRPr/>
            </a:lvl8pPr>
          </a:lstStyle>
          <a:p>
            <a:pPr lvl="0"/>
            <a:r>
              <a:rPr lang="en-US"/>
              <a:t>Add descriptive secondary line</a:t>
            </a:r>
            <a:endParaRPr lang="en-GB"/>
          </a:p>
        </p:txBody>
      </p:sp>
      <p:sp>
        <p:nvSpPr>
          <p:cNvPr id="11" name="Title 10"/>
          <p:cNvSpPr>
            <a:spLocks noGrp="1"/>
          </p:cNvSpPr>
          <p:nvPr>
            <p:ph type="title" hasCustomPrompt="1"/>
          </p:nvPr>
        </p:nvSpPr>
        <p:spPr>
          <a:xfrm>
            <a:off x="629131" y="1613536"/>
            <a:ext cx="4698784" cy="1951708"/>
          </a:xfrm>
          <a:prstGeom prst="rect">
            <a:avLst/>
          </a:prstGeom>
        </p:spPr>
        <p:txBody>
          <a:bodyPr lIns="0" tIns="0" rIns="0" bIns="0" anchor="b" anchorCtr="0">
            <a:noAutofit/>
          </a:bodyPr>
          <a:lstStyle>
            <a:lvl1pPr algn="l">
              <a:lnSpc>
                <a:spcPts val="4440"/>
              </a:lnSpc>
              <a:defRPr sz="4320" b="1" baseline="0">
                <a:latin typeface="+mn-lt"/>
              </a:defRPr>
            </a:lvl1pPr>
          </a:lstStyle>
          <a:p>
            <a:r>
              <a:rPr lang="en-US"/>
              <a:t>Add engaging title here</a:t>
            </a:r>
            <a:endParaRPr lang="en-GB"/>
          </a:p>
        </p:txBody>
      </p:sp>
      <p:sp>
        <p:nvSpPr>
          <p:cNvPr id="12" name="Text Placeholder 4">
            <a:extLst>
              <a:ext uri="{FF2B5EF4-FFF2-40B4-BE49-F238E27FC236}">
                <a16:creationId xmlns:a16="http://schemas.microsoft.com/office/drawing/2014/main" id="{8BF47BFC-8797-4E20-BF1A-23176A449C6F}"/>
              </a:ext>
            </a:extLst>
          </p:cNvPr>
          <p:cNvSpPr>
            <a:spLocks noGrp="1"/>
          </p:cNvSpPr>
          <p:nvPr>
            <p:ph type="body" sz="quarter" idx="14" hasCustomPrompt="1"/>
          </p:nvPr>
        </p:nvSpPr>
        <p:spPr>
          <a:xfrm>
            <a:off x="634377" y="5515829"/>
            <a:ext cx="3553023" cy="207528"/>
          </a:xfrm>
          <a:prstGeom prst="rect">
            <a:avLst/>
          </a:prstGeom>
        </p:spPr>
        <p:txBody>
          <a:bodyPr lIns="0" tIns="0" rIns="0" bIns="0"/>
          <a:lstStyle>
            <a:lvl1pPr marL="0" indent="0" algn="l">
              <a:buNone/>
              <a:defRPr lang="en-GB" sz="1440" b="0" i="0" kern="1200" cap="none" spc="0" baseline="0" dirty="0">
                <a:solidFill>
                  <a:schemeClr val="tx1"/>
                </a:solidFill>
                <a:latin typeface="+mn-lt"/>
                <a:ea typeface="Segoe UI Black" panose="020B0A02040204020203" pitchFamily="34" charset="0"/>
                <a:cs typeface="Segoe UI Black" panose="020B0A02040204020203" pitchFamily="34" charset="0"/>
              </a:defRPr>
            </a:lvl1pPr>
          </a:lstStyle>
          <a:p>
            <a:pPr lvl="0"/>
            <a:r>
              <a:rPr lang="en-US"/>
              <a:t>Add document number if applicable</a:t>
            </a:r>
            <a:endParaRPr lang="en-GB"/>
          </a:p>
        </p:txBody>
      </p:sp>
      <p:pic>
        <p:nvPicPr>
          <p:cNvPr id="14" name="Picture 13">
            <a:extLst>
              <a:ext uri="{FF2B5EF4-FFF2-40B4-BE49-F238E27FC236}">
                <a16:creationId xmlns:a16="http://schemas.microsoft.com/office/drawing/2014/main" id="{367FEFF2-E75B-4E80-B577-39DBD96B743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58242" y="686557"/>
            <a:ext cx="2420257" cy="691199"/>
          </a:xfrm>
          <a:prstGeom prst="rect">
            <a:avLst/>
          </a:prstGeom>
        </p:spPr>
      </p:pic>
    </p:spTree>
    <p:extLst>
      <p:ext uri="{BB962C8B-B14F-4D97-AF65-F5344CB8AC3E}">
        <p14:creationId xmlns:p14="http://schemas.microsoft.com/office/powerpoint/2010/main" val="1264624779"/>
      </p:ext>
    </p:extLst>
  </p:cSld>
  <p:clrMapOvr>
    <a:masterClrMapping/>
  </p:clrMapOvr>
  <p:transition>
    <p:wipe dir="r"/>
  </p:transition>
  <p:extLst>
    <p:ext uri="{DCECCB84-F9BA-43D5-87BE-67443E8EF086}">
      <p15:sldGuideLst xmlns:p15="http://schemas.microsoft.com/office/powerpoint/2012/main">
        <p15:guide id="1" pos="29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 divider/section title slide: Colour">
    <p:spTree>
      <p:nvGrpSpPr>
        <p:cNvPr id="1" name=""/>
        <p:cNvGrpSpPr/>
        <p:nvPr/>
      </p:nvGrpSpPr>
      <p:grpSpPr>
        <a:xfrm>
          <a:off x="0" y="0"/>
          <a:ext cx="0" cy="0"/>
          <a:chOff x="0" y="0"/>
          <a:chExt cx="0" cy="0"/>
        </a:xfrm>
      </p:grpSpPr>
      <p:sp>
        <p:nvSpPr>
          <p:cNvPr id="2" name="Rectangle 1"/>
          <p:cNvSpPr/>
          <p:nvPr userDrawn="1"/>
        </p:nvSpPr>
        <p:spPr>
          <a:xfrm>
            <a:off x="0" y="0"/>
            <a:ext cx="12192000" cy="6021706"/>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60"/>
          </a:p>
        </p:txBody>
      </p:sp>
      <p:sp>
        <p:nvSpPr>
          <p:cNvPr id="8" name="Content Placeholder 2"/>
          <p:cNvSpPr>
            <a:spLocks noGrp="1"/>
          </p:cNvSpPr>
          <p:nvPr>
            <p:ph idx="1" hasCustomPrompt="1"/>
          </p:nvPr>
        </p:nvSpPr>
        <p:spPr>
          <a:xfrm>
            <a:off x="630040" y="836713"/>
            <a:ext cx="9306387" cy="4320481"/>
          </a:xfrm>
          <a:prstGeom prst="rect">
            <a:avLst/>
          </a:prstGeom>
        </p:spPr>
        <p:txBody>
          <a:bodyPr wrap="square" lIns="0" tIns="0" rIns="0" bIns="0" anchor="ctr">
            <a:noAutofit/>
          </a:bodyPr>
          <a:lstStyle>
            <a:lvl1pPr marL="0" marR="0" indent="0" algn="l" defTabSz="1097280" rtl="0" eaLnBrk="1" fontAlgn="auto" latinLnBrk="0" hangingPunct="1">
              <a:lnSpc>
                <a:spcPts val="5520"/>
              </a:lnSpc>
              <a:spcBef>
                <a:spcPts val="0"/>
              </a:spcBef>
              <a:spcAft>
                <a:spcPts val="0"/>
              </a:spcAft>
              <a:buClrTx/>
              <a:buSzTx/>
              <a:buFont typeface="Arial" pitchFamily="34" charset="0"/>
              <a:buNone/>
              <a:tabLst/>
              <a:defRPr sz="4800" b="1" cap="all" spc="240" baseline="0">
                <a:solidFill>
                  <a:schemeClr val="bg1"/>
                </a:solidFill>
                <a:latin typeface="+mn-lt"/>
                <a:cs typeface="Segoe UI" panose="020B0502040204020203" pitchFamily="34" charset="0"/>
              </a:defRPr>
            </a:lvl1pPr>
            <a:lvl2pPr marL="548640" marR="0" indent="0" defTabSz="1097280" rtl="0" eaLnBrk="1" fontAlgn="auto" latinLnBrk="0" hangingPunct="1">
              <a:lnSpc>
                <a:spcPct val="100000"/>
              </a:lnSpc>
              <a:spcBef>
                <a:spcPct val="20000"/>
              </a:spcBef>
              <a:spcAft>
                <a:spcPts val="0"/>
              </a:spcAft>
              <a:buClrTx/>
              <a:buSzTx/>
              <a:buFont typeface="Wingdings" pitchFamily="2" charset="2"/>
              <a:buChar char="§"/>
              <a:tabLst/>
              <a:defRPr sz="2400">
                <a:solidFill>
                  <a:srgbClr val="3C3C3C"/>
                </a:solidFill>
              </a:defRPr>
            </a:lvl2pPr>
            <a:lvl3pPr marL="1097280" marR="0" indent="0" defTabSz="1097280" rtl="0" eaLnBrk="1" fontAlgn="auto" latinLnBrk="0" hangingPunct="1">
              <a:lnSpc>
                <a:spcPct val="100000"/>
              </a:lnSpc>
              <a:spcBef>
                <a:spcPct val="20000"/>
              </a:spcBef>
              <a:spcAft>
                <a:spcPts val="0"/>
              </a:spcAft>
              <a:buClrTx/>
              <a:buSzTx/>
              <a:buFont typeface="Wingdings" pitchFamily="2" charset="2"/>
              <a:buNone/>
              <a:tabLst/>
              <a:defRPr sz="2400">
                <a:solidFill>
                  <a:srgbClr val="3C3C3C"/>
                </a:solidFill>
              </a:defRPr>
            </a:lvl3pPr>
            <a:lvl4pPr>
              <a:defRPr sz="2400">
                <a:solidFill>
                  <a:srgbClr val="3C3C3C"/>
                </a:solidFill>
              </a:defRPr>
            </a:lvl4pPr>
            <a:lvl5pPr>
              <a:defRPr sz="2400">
                <a:solidFill>
                  <a:srgbClr val="3C3C3C"/>
                </a:solidFill>
              </a:defRPr>
            </a:lvl5pPr>
          </a:lstStyle>
          <a:p>
            <a:pPr lvl="0"/>
            <a:r>
              <a:rPr lang="en-US"/>
              <a:t>ADD new section heading here or engaging statement</a:t>
            </a:r>
          </a:p>
        </p:txBody>
      </p:sp>
      <p:sp>
        <p:nvSpPr>
          <p:cNvPr id="5" name="Slide Number Placeholder 1"/>
          <p:cNvSpPr>
            <a:spLocks noGrp="1"/>
          </p:cNvSpPr>
          <p:nvPr>
            <p:ph type="sldNum" sz="quarter" idx="4"/>
          </p:nvPr>
        </p:nvSpPr>
        <p:spPr>
          <a:xfrm>
            <a:off x="11702571" y="6316041"/>
            <a:ext cx="346091" cy="269170"/>
          </a:xfrm>
          <a:prstGeom prst="rect">
            <a:avLst/>
          </a:prstGeom>
        </p:spPr>
        <p:txBody>
          <a:bodyPr vert="horz" lIns="0" tIns="0" rIns="0" bIns="0" rtlCol="0" anchor="ctr"/>
          <a:lstStyle>
            <a:lvl1pPr algn="ctr">
              <a:defRPr sz="960">
                <a:solidFill>
                  <a:schemeClr val="tx2"/>
                </a:solidFill>
                <a:latin typeface="+mn-lt"/>
              </a:defRPr>
            </a:lvl1pPr>
          </a:lstStyle>
          <a:p>
            <a:fld id="{9CA745CD-3612-4869-A47A-60441A1959BE}" type="slidenum">
              <a:rPr lang="en-GB" smtClean="0"/>
              <a:pPr/>
              <a:t>‹#›</a:t>
            </a:fld>
            <a:endParaRPr lang="en-GB"/>
          </a:p>
        </p:txBody>
      </p:sp>
    </p:spTree>
    <p:extLst>
      <p:ext uri="{BB962C8B-B14F-4D97-AF65-F5344CB8AC3E}">
        <p14:creationId xmlns:p14="http://schemas.microsoft.com/office/powerpoint/2010/main" val="3524368029"/>
      </p:ext>
    </p:extLst>
  </p:cSld>
  <p:clrMapOvr>
    <a:masterClrMapping/>
  </p:clrMapOvr>
  <p:transition>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3392" y="1555132"/>
            <a:ext cx="10944192" cy="4466156"/>
          </a:xfrm>
          <a:prstGeom prst="rect">
            <a:avLst/>
          </a:prstGeom>
        </p:spPr>
        <p:txBody>
          <a:bodyPr lIns="0" tIns="0" rIns="0" bIns="108000"/>
          <a:lstStyle>
            <a:lvl1pPr marL="259200" marR="0" indent="-259200" defTabSz="0" rtl="0" eaLnBrk="1" fontAlgn="auto" latinLnBrk="0" hangingPunct="1">
              <a:lnSpc>
                <a:spcPct val="100000"/>
              </a:lnSpc>
              <a:spcBef>
                <a:spcPct val="20000"/>
              </a:spcBef>
              <a:spcAft>
                <a:spcPts val="720"/>
              </a:spcAft>
              <a:buClr>
                <a:srgbClr val="C4D600"/>
              </a:buClr>
              <a:buSzTx/>
              <a:buFont typeface="Wingdings" panose="05000000000000000000" pitchFamily="2" charset="2"/>
              <a:buChar char="§"/>
              <a:tabLst>
                <a:tab pos="345600" algn="l"/>
                <a:tab pos="712800" algn="l"/>
                <a:tab pos="1123200" algn="l"/>
                <a:tab pos="14688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1pPr>
            <a:lvl2pPr marL="518400" marR="0" indent="-259200" defTabSz="0" rtl="0" eaLnBrk="1" fontAlgn="auto" latinLnBrk="0" hangingPunct="1">
              <a:lnSpc>
                <a:spcPct val="100000"/>
              </a:lnSpc>
              <a:spcBef>
                <a:spcPts val="0"/>
              </a:spcBef>
              <a:spcAft>
                <a:spcPts val="720"/>
              </a:spcAft>
              <a:buClr>
                <a:srgbClr val="C4D600"/>
              </a:buClr>
              <a:buSzTx/>
              <a:buFont typeface="Arial" panose="020B0604020202020204" pitchFamily="34" charset="0"/>
              <a:buChar char="•"/>
              <a:tabLst>
                <a:tab pos="345600" algn="l"/>
                <a:tab pos="712800" algn="l"/>
                <a:tab pos="1123200" algn="l"/>
                <a:tab pos="14688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marL="777600" marR="0" indent="-259200" defTabSz="0" rtl="0" eaLnBrk="1" fontAlgn="auto" latinLnBrk="0" hangingPunct="1">
              <a:lnSpc>
                <a:spcPct val="100000"/>
              </a:lnSpc>
              <a:spcBef>
                <a:spcPts val="0"/>
              </a:spcBef>
              <a:spcAft>
                <a:spcPts val="720"/>
              </a:spcAft>
              <a:buClr>
                <a:srgbClr val="C4D600"/>
              </a:buClr>
              <a:buSzTx/>
              <a:buFont typeface="Arial" panose="020B0604020202020204" pitchFamily="34" charset="0"/>
              <a:buChar char="•"/>
              <a:tabLst>
                <a:tab pos="345600" algn="l"/>
                <a:tab pos="712800" algn="l"/>
                <a:tab pos="1123200" algn="l"/>
                <a:tab pos="14688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marL="10368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marL="1296000" indent="-259200" defTabSz="0">
              <a:lnSpc>
                <a:spcPct val="100000"/>
              </a:lnSpc>
              <a:spcBef>
                <a:spcPts val="0"/>
              </a:spcBef>
              <a:spcAft>
                <a:spcPts val="720"/>
              </a:spcAft>
              <a:buClr>
                <a:srgbClr val="C4D600"/>
              </a:buClr>
              <a:buFont typeface="Arial" pitchFamily="34" charset="0"/>
              <a:buChar char="•"/>
              <a:tabLst>
                <a:tab pos="345600" algn="l"/>
                <a:tab pos="712800" algn="l"/>
                <a:tab pos="1123200" algn="l"/>
                <a:tab pos="14688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marL="1814400" indent="-345600">
              <a:spcBef>
                <a:spcPts val="0"/>
              </a:spcBef>
              <a:spcAft>
                <a:spcPts val="480"/>
              </a:spcAft>
              <a:buClr>
                <a:srgbClr val="C00000"/>
              </a:buClr>
              <a:buFont typeface="Wingdings" pitchFamily="2" charset="2"/>
              <a:buNone/>
              <a:defRPr sz="2160" baseline="0">
                <a:solidFill>
                  <a:srgbClr val="3C3C3C"/>
                </a:solidFill>
                <a:latin typeface="Arial" pitchFamily="34" charset="0"/>
                <a:cs typeface="Arial" pitchFamily="34" charset="0"/>
              </a:defRPr>
            </a:lvl6pPr>
            <a:lvl7pPr>
              <a:buNone/>
              <a:defRPr/>
            </a:lvl7pPr>
          </a:lstStyle>
          <a:p>
            <a:pPr lvl="0"/>
            <a:r>
              <a:rPr lang="en-US"/>
              <a:t>Add text here. To turn bullet points on and off use bullets button in paragraph tool bar on home tab</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p:txBody>
      </p:sp>
      <p:sp>
        <p:nvSpPr>
          <p:cNvPr id="7" name="Title 1"/>
          <p:cNvSpPr>
            <a:spLocks noGrp="1"/>
          </p:cNvSpPr>
          <p:nvPr>
            <p:ph type="title" hasCustomPrompt="1"/>
          </p:nvPr>
        </p:nvSpPr>
        <p:spPr>
          <a:xfrm>
            <a:off x="623397" y="529928"/>
            <a:ext cx="6432711" cy="664797"/>
          </a:xfrm>
          <a:prstGeom prst="rect">
            <a:avLst/>
          </a:prstGeom>
          <a:noFill/>
        </p:spPr>
        <p:txBody>
          <a:bodyPr wrap="square" lIns="0" tIns="0" rIns="0" bIns="0">
            <a:spAutoFit/>
          </a:bodyPr>
          <a:lstStyle>
            <a:lvl1pPr algn="l">
              <a:defRPr sz="2400" b="1" cap="none" spc="0" baseline="0">
                <a:solidFill>
                  <a:srgbClr val="000000"/>
                </a:solidFill>
                <a:latin typeface="+mn-lt"/>
                <a:ea typeface="Segoe UI" panose="020B0502040204020203" pitchFamily="34" charset="0"/>
                <a:cs typeface="Segoe UI" panose="020B0502040204020203" pitchFamily="34" charset="0"/>
              </a:defRPr>
            </a:lvl1pPr>
          </a:lstStyle>
          <a:p>
            <a:r>
              <a:rPr lang="en-US"/>
              <a:t>Add heading here </a:t>
            </a:r>
            <a:br>
              <a:rPr lang="en-US"/>
            </a:br>
            <a:r>
              <a:rPr lang="en-US"/>
              <a:t>(Paragraph text or bulleted list slide)</a:t>
            </a:r>
            <a:endParaRPr lang="en-GB"/>
          </a:p>
        </p:txBody>
      </p:sp>
      <p:sp>
        <p:nvSpPr>
          <p:cNvPr id="6" name="Slide Number Placeholder 1"/>
          <p:cNvSpPr>
            <a:spLocks noGrp="1"/>
          </p:cNvSpPr>
          <p:nvPr>
            <p:ph type="sldNum" sz="quarter" idx="4"/>
          </p:nvPr>
        </p:nvSpPr>
        <p:spPr>
          <a:xfrm>
            <a:off x="11702571" y="6316041"/>
            <a:ext cx="346091" cy="269170"/>
          </a:xfrm>
          <a:prstGeom prst="rect">
            <a:avLst/>
          </a:prstGeom>
        </p:spPr>
        <p:txBody>
          <a:bodyPr vert="horz" lIns="0" tIns="0" rIns="0" bIns="0" rtlCol="0" anchor="ctr"/>
          <a:lstStyle>
            <a:lvl1pPr algn="ctr">
              <a:defRPr sz="960">
                <a:solidFill>
                  <a:schemeClr val="tx2"/>
                </a:solidFill>
                <a:latin typeface="+mn-lt"/>
              </a:defRPr>
            </a:lvl1pPr>
          </a:lstStyle>
          <a:p>
            <a:fld id="{9CA745CD-3612-4869-A47A-60441A1959BE}" type="slidenum">
              <a:rPr lang="en-GB" smtClean="0"/>
              <a:pPr/>
              <a:t>‹#›</a:t>
            </a:fld>
            <a:endParaRPr lang="en-GB"/>
          </a:p>
        </p:txBody>
      </p:sp>
    </p:spTree>
    <p:extLst>
      <p:ext uri="{BB962C8B-B14F-4D97-AF65-F5344CB8AC3E}">
        <p14:creationId xmlns:p14="http://schemas.microsoft.com/office/powerpoint/2010/main" val="832589205"/>
      </p:ext>
    </p:extLst>
  </p:cSld>
  <p:clrMapOvr>
    <a:masterClrMapping/>
  </p:clrMapOvr>
  <p:transition>
    <p:wipe dir="r"/>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ext slide 2: Comparison">
    <p:spTree>
      <p:nvGrpSpPr>
        <p:cNvPr id="1" name=""/>
        <p:cNvGrpSpPr/>
        <p:nvPr/>
      </p:nvGrpSpPr>
      <p:grpSpPr>
        <a:xfrm>
          <a:off x="0" y="0"/>
          <a:ext cx="0" cy="0"/>
          <a:chOff x="0" y="0"/>
          <a:chExt cx="0" cy="0"/>
        </a:xfrm>
      </p:grpSpPr>
      <p:sp>
        <p:nvSpPr>
          <p:cNvPr id="5" name="Text Placeholder 4"/>
          <p:cNvSpPr>
            <a:spLocks noGrp="1"/>
          </p:cNvSpPr>
          <p:nvPr>
            <p:ph type="body" sz="quarter" idx="3" hasCustomPrompt="1"/>
          </p:nvPr>
        </p:nvSpPr>
        <p:spPr>
          <a:xfrm>
            <a:off x="6096001" y="1450567"/>
            <a:ext cx="5078233" cy="380534"/>
          </a:xfrm>
          <a:prstGeom prst="rect">
            <a:avLst/>
          </a:prstGeom>
        </p:spPr>
        <p:txBody>
          <a:bodyPr lIns="0" tIns="0" rIns="0" bIns="0" anchor="b"/>
          <a:lstStyle>
            <a:lvl1pPr marL="0" indent="0" defTabSz="0">
              <a:buNone/>
              <a:tabLst>
                <a:tab pos="345600" algn="l"/>
                <a:tab pos="712800" algn="l"/>
                <a:tab pos="1123200" algn="l"/>
                <a:tab pos="1468800" algn="l"/>
                <a:tab pos="1814400" algn="l"/>
              </a:tabLst>
              <a:defRPr sz="1800" b="1" baseline="0">
                <a:solidFill>
                  <a:schemeClr val="tx1"/>
                </a:solidFill>
                <a:latin typeface="+mn-lt"/>
                <a:cs typeface="Segoe UI" panose="020B0502040204020203" pitchFamily="34" charset="0"/>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Add subheading</a:t>
            </a:r>
          </a:p>
        </p:txBody>
      </p:sp>
      <p:sp>
        <p:nvSpPr>
          <p:cNvPr id="3" name="Text Placeholder 2"/>
          <p:cNvSpPr>
            <a:spLocks noGrp="1"/>
          </p:cNvSpPr>
          <p:nvPr>
            <p:ph type="body" idx="1" hasCustomPrompt="1"/>
          </p:nvPr>
        </p:nvSpPr>
        <p:spPr>
          <a:xfrm>
            <a:off x="623392" y="1443444"/>
            <a:ext cx="5101547" cy="387658"/>
          </a:xfrm>
          <a:prstGeom prst="rect">
            <a:avLst/>
          </a:prstGeom>
        </p:spPr>
        <p:txBody>
          <a:bodyPr lIns="0" tIns="0" rIns="0" bIns="0" anchor="b"/>
          <a:lstStyle>
            <a:lvl1pPr marL="0" indent="0" defTabSz="0">
              <a:buNone/>
              <a:tabLst>
                <a:tab pos="345600" algn="l"/>
                <a:tab pos="712800" algn="l"/>
                <a:tab pos="1123200" algn="l"/>
                <a:tab pos="1468800" algn="l"/>
                <a:tab pos="1814400" algn="l"/>
              </a:tabLst>
              <a:defRPr sz="1800" b="1" baseline="0">
                <a:solidFill>
                  <a:schemeClr val="tx1"/>
                </a:solidFill>
                <a:latin typeface="+mn-lt"/>
                <a:ea typeface="Segoe UI" panose="020B0502040204020203" pitchFamily="34" charset="0"/>
                <a:cs typeface="Segoe UI" panose="020B0502040204020203" pitchFamily="34" charset="0"/>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Add subheading</a:t>
            </a:r>
          </a:p>
        </p:txBody>
      </p:sp>
      <p:sp>
        <p:nvSpPr>
          <p:cNvPr id="14" name="Content Placeholder 2"/>
          <p:cNvSpPr>
            <a:spLocks noGrp="1"/>
          </p:cNvSpPr>
          <p:nvPr>
            <p:ph sz="half" idx="15" hasCustomPrompt="1"/>
          </p:nvPr>
        </p:nvSpPr>
        <p:spPr>
          <a:xfrm>
            <a:off x="623392" y="2023001"/>
            <a:ext cx="5101547" cy="3998287"/>
          </a:xfrm>
          <a:prstGeom prst="rect">
            <a:avLst/>
          </a:prstGeom>
        </p:spPr>
        <p:txBody>
          <a:bodyPr lIns="0" tIns="0" rIns="0" bIns="0"/>
          <a:lstStyle>
            <a:lvl1pPr marL="259200" indent="-259200" defTabSz="0">
              <a:lnSpc>
                <a:spcPct val="100000"/>
              </a:lnSpc>
              <a:spcBef>
                <a:spcPts val="0"/>
              </a:spcBef>
              <a:spcAft>
                <a:spcPts val="720"/>
              </a:spcAft>
              <a:buClr>
                <a:srgbClr val="C4D600"/>
              </a:buClr>
              <a:buFont typeface="Wingdings" pitchFamily="2" charset="2"/>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1pPr>
            <a:lvl2pPr marL="518400" indent="-259200" defTabSz="0">
              <a:lnSpc>
                <a:spcPct val="100000"/>
              </a:lnSpc>
              <a:spcBef>
                <a:spcPts val="0"/>
              </a:spcBef>
              <a:spcAft>
                <a:spcPts val="720"/>
              </a:spcAft>
              <a:buClr>
                <a:srgbClr val="C4D600"/>
              </a:buClr>
              <a:buFont typeface="Arial" pitchFamily="34" charset="0"/>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marL="7776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marL="10368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marL="12960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a:defRPr sz="2160"/>
            </a:lvl6pPr>
            <a:lvl7pPr>
              <a:defRPr sz="2160"/>
            </a:lvl7pPr>
            <a:lvl8pPr>
              <a:defRPr sz="2160"/>
            </a:lvl8pPr>
            <a:lvl9pPr>
              <a:defRPr sz="2160"/>
            </a:lvl9pPr>
          </a:lstStyle>
          <a:p>
            <a:pPr lvl="0"/>
            <a:r>
              <a:rPr lang="en-US"/>
              <a:t>Add text here. To turn bullets on and off, use bullets button in paragraph tool bar on home tab</a:t>
            </a:r>
          </a:p>
          <a:p>
            <a:pPr lvl="1"/>
            <a:r>
              <a:rPr lang="en-US"/>
              <a:t>Second level</a:t>
            </a:r>
          </a:p>
          <a:p>
            <a:pPr lvl="2"/>
            <a:r>
              <a:rPr lang="en-US"/>
              <a:t>Third level </a:t>
            </a:r>
          </a:p>
          <a:p>
            <a:pPr lvl="3"/>
            <a:r>
              <a:rPr lang="en-US"/>
              <a:t>Fourth level</a:t>
            </a:r>
          </a:p>
          <a:p>
            <a:pPr lvl="4"/>
            <a:r>
              <a:rPr lang="en-US"/>
              <a:t>Fifth level</a:t>
            </a:r>
          </a:p>
        </p:txBody>
      </p:sp>
      <p:sp>
        <p:nvSpPr>
          <p:cNvPr id="15" name="Title 1"/>
          <p:cNvSpPr>
            <a:spLocks noGrp="1"/>
          </p:cNvSpPr>
          <p:nvPr>
            <p:ph type="title" hasCustomPrompt="1"/>
          </p:nvPr>
        </p:nvSpPr>
        <p:spPr>
          <a:xfrm>
            <a:off x="623397" y="529928"/>
            <a:ext cx="6432711" cy="664797"/>
          </a:xfrm>
          <a:prstGeom prst="rect">
            <a:avLst/>
          </a:prstGeom>
          <a:noFill/>
        </p:spPr>
        <p:txBody>
          <a:bodyPr wrap="square" lIns="0" tIns="0" rIns="0" bIns="0">
            <a:spAutoFit/>
          </a:bodyPr>
          <a:lstStyle>
            <a:lvl1pPr algn="l">
              <a:defRPr sz="2400" b="1" cap="none" spc="0" baseline="0">
                <a:solidFill>
                  <a:srgbClr val="000000"/>
                </a:solidFill>
                <a:latin typeface="+mn-lt"/>
                <a:cs typeface="Segoe UI" panose="020B0502040204020203" pitchFamily="34" charset="0"/>
              </a:defRPr>
            </a:lvl1pPr>
          </a:lstStyle>
          <a:p>
            <a:r>
              <a:rPr lang="en-GB"/>
              <a:t>Add heading here </a:t>
            </a:r>
            <a:br>
              <a:rPr lang="en-GB"/>
            </a:br>
            <a:r>
              <a:rPr lang="en-GB"/>
              <a:t>(Comparison slide)</a:t>
            </a:r>
          </a:p>
        </p:txBody>
      </p:sp>
      <p:sp>
        <p:nvSpPr>
          <p:cNvPr id="11" name="Content Placeholder 2"/>
          <p:cNvSpPr>
            <a:spLocks noGrp="1"/>
          </p:cNvSpPr>
          <p:nvPr>
            <p:ph sz="half" idx="16" hasCustomPrompt="1"/>
          </p:nvPr>
        </p:nvSpPr>
        <p:spPr>
          <a:xfrm>
            <a:off x="6095401" y="2032543"/>
            <a:ext cx="5089164" cy="3988746"/>
          </a:xfrm>
          <a:prstGeom prst="rect">
            <a:avLst/>
          </a:prstGeom>
        </p:spPr>
        <p:txBody>
          <a:bodyPr lIns="0" tIns="0" rIns="0" bIns="0"/>
          <a:lstStyle>
            <a:lvl1pPr marL="259200" indent="-259200" defTabSz="0">
              <a:lnSpc>
                <a:spcPct val="100000"/>
              </a:lnSpc>
              <a:spcBef>
                <a:spcPts val="0"/>
              </a:spcBef>
              <a:spcAft>
                <a:spcPts val="720"/>
              </a:spcAft>
              <a:buClr>
                <a:srgbClr val="C4D600"/>
              </a:buClr>
              <a:buFont typeface="Wingdings" pitchFamily="2" charset="2"/>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1pPr>
            <a:lvl2pPr marL="518400" indent="-259200" defTabSz="0">
              <a:lnSpc>
                <a:spcPct val="100000"/>
              </a:lnSpc>
              <a:spcBef>
                <a:spcPts val="0"/>
              </a:spcBef>
              <a:spcAft>
                <a:spcPts val="720"/>
              </a:spcAft>
              <a:buClr>
                <a:srgbClr val="C4D600"/>
              </a:buClr>
              <a:buFont typeface="Arial" pitchFamily="34" charset="0"/>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marL="7776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baseline="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marL="10368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marL="1296000" indent="-259200" defTabSz="0">
              <a:lnSpc>
                <a:spcPct val="100000"/>
              </a:lnSpc>
              <a:spcBef>
                <a:spcPts val="0"/>
              </a:spcBef>
              <a:spcAft>
                <a:spcPts val="720"/>
              </a:spcAft>
              <a:buClr>
                <a:srgbClr val="C4D600"/>
              </a:buClr>
              <a:buFont typeface="Arial" panose="020B0604020202020204" pitchFamily="34" charset="0"/>
              <a:buChar char="•"/>
              <a:tabLst>
                <a:tab pos="345600" algn="l"/>
                <a:tab pos="712800" algn="l"/>
                <a:tab pos="1123200" algn="l"/>
                <a:tab pos="1468800" algn="l"/>
                <a:tab pos="1814400" algn="l"/>
              </a:tabLst>
              <a:defRPr sz="192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a:defRPr sz="2160"/>
            </a:lvl6pPr>
            <a:lvl7pPr>
              <a:defRPr sz="2160"/>
            </a:lvl7pPr>
            <a:lvl8pPr>
              <a:defRPr sz="2160"/>
            </a:lvl8pPr>
            <a:lvl9pPr>
              <a:defRPr sz="2160"/>
            </a:lvl9pPr>
          </a:lstStyle>
          <a:p>
            <a:pPr lvl="0"/>
            <a:r>
              <a:rPr lang="en-US"/>
              <a:t>Add text here. To turn bullets on and off, use bullets button in paragraph tool bar on home tab</a:t>
            </a:r>
          </a:p>
          <a:p>
            <a:pPr lvl="1"/>
            <a:r>
              <a:rPr lang="en-US"/>
              <a:t>Second level</a:t>
            </a:r>
          </a:p>
          <a:p>
            <a:pPr lvl="2"/>
            <a:r>
              <a:rPr lang="en-US"/>
              <a:t>Third level </a:t>
            </a:r>
          </a:p>
          <a:p>
            <a:pPr lvl="3"/>
            <a:r>
              <a:rPr lang="en-US"/>
              <a:t>Fourth level</a:t>
            </a:r>
          </a:p>
          <a:p>
            <a:pPr lvl="4"/>
            <a:r>
              <a:rPr lang="en-US"/>
              <a:t>Fifth level</a:t>
            </a:r>
          </a:p>
        </p:txBody>
      </p:sp>
      <p:sp>
        <p:nvSpPr>
          <p:cNvPr id="9" name="Slide Number Placeholder 1"/>
          <p:cNvSpPr>
            <a:spLocks noGrp="1"/>
          </p:cNvSpPr>
          <p:nvPr>
            <p:ph type="sldNum" sz="quarter" idx="4"/>
          </p:nvPr>
        </p:nvSpPr>
        <p:spPr>
          <a:xfrm>
            <a:off x="11702571" y="6316041"/>
            <a:ext cx="346091" cy="269170"/>
          </a:xfrm>
          <a:prstGeom prst="rect">
            <a:avLst/>
          </a:prstGeom>
        </p:spPr>
        <p:txBody>
          <a:bodyPr vert="horz" lIns="0" tIns="0" rIns="0" bIns="0" rtlCol="0" anchor="ctr"/>
          <a:lstStyle>
            <a:lvl1pPr algn="ctr">
              <a:defRPr sz="960">
                <a:solidFill>
                  <a:schemeClr val="tx2"/>
                </a:solidFill>
                <a:latin typeface="+mn-lt"/>
              </a:defRPr>
            </a:lvl1pPr>
          </a:lstStyle>
          <a:p>
            <a:fld id="{9CA745CD-3612-4869-A47A-60441A1959BE}" type="slidenum">
              <a:rPr lang="en-GB" smtClean="0"/>
              <a:pPr/>
              <a:t>‹#›</a:t>
            </a:fld>
            <a:endParaRPr lang="en-GB"/>
          </a:p>
        </p:txBody>
      </p:sp>
    </p:spTree>
    <p:extLst>
      <p:ext uri="{BB962C8B-B14F-4D97-AF65-F5344CB8AC3E}">
        <p14:creationId xmlns:p14="http://schemas.microsoft.com/office/powerpoint/2010/main" val="269954373"/>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58F77F-D437-4CB3-AA76-37739824B0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8CEC101-56C1-4A0F-B885-716BB054B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F1B7D07-3E6C-4419-BBF5-A363BC450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041DED-624F-409D-A888-2C092B3F3D6B}" type="slidenum">
              <a:rPr lang="en-US" smtClean="0"/>
              <a:t>‹#›</a:t>
            </a:fld>
            <a:endParaRPr lang="en-US"/>
          </a:p>
        </p:txBody>
      </p:sp>
      <p:sp>
        <p:nvSpPr>
          <p:cNvPr id="8" name="Rectangle 7">
            <a:extLst>
              <a:ext uri="{FF2B5EF4-FFF2-40B4-BE49-F238E27FC236}">
                <a16:creationId xmlns:a16="http://schemas.microsoft.com/office/drawing/2014/main" id="{CBC1590D-2A5B-3A4F-8DDF-4D4EB958A005}"/>
              </a:ext>
            </a:extLst>
          </p:cNvPr>
          <p:cNvSpPr/>
          <p:nvPr userDrawn="1"/>
        </p:nvSpPr>
        <p:spPr>
          <a:xfrm>
            <a:off x="0" y="1430282"/>
            <a:ext cx="12192000" cy="146591"/>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DD91AD7-53FB-204F-B969-E0F4E3C4DD98}"/>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3261712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3" r:id="rId5"/>
    <p:sldLayoutId id="2147483664" r:id="rId6"/>
    <p:sldLayoutId id="2147483669" r:id="rId7"/>
    <p:sldLayoutId id="2147483671" r:id="rId8"/>
    <p:sldLayoutId id="2147483670" r:id="rId9"/>
    <p:sldLayoutId id="2147483665" r:id="rId10"/>
    <p:sldLayoutId id="2147483653" r:id="rId11"/>
    <p:sldLayoutId id="2147483666" r:id="rId12"/>
    <p:sldLayoutId id="2147483654" r:id="rId13"/>
    <p:sldLayoutId id="2147483655" r:id="rId14"/>
    <p:sldLayoutId id="2147483668" r:id="rId15"/>
    <p:sldLayoutId id="2147483667" r:id="rId16"/>
    <p:sldLayoutId id="2147483660" r:id="rId17"/>
    <p:sldLayoutId id="2147483661" r:id="rId18"/>
    <p:sldLayoutId id="2147483662" r:id="rId19"/>
    <p:sldLayoutId id="2147483656" r:id="rId20"/>
    <p:sldLayoutId id="2147483657" r:id="rId21"/>
    <p:sldLayoutId id="2147483658" r:id="rId22"/>
    <p:sldLayoutId id="2147483659" r:id="rId23"/>
  </p:sldLayoutIdLst>
  <p:txStyles>
    <p:titleStyle>
      <a:lvl1pPr algn="l" defTabSz="914400" rtl="0" eaLnBrk="1" latinLnBrk="0" hangingPunct="1">
        <a:lnSpc>
          <a:spcPct val="90000"/>
        </a:lnSpc>
        <a:spcBef>
          <a:spcPct val="0"/>
        </a:spcBef>
        <a:buNone/>
        <a:defRPr sz="4400" kern="1200">
          <a:solidFill>
            <a:srgbClr val="00779B"/>
          </a:solidFill>
          <a:latin typeface="Calibri" panose="020F0502020204030204" pitchFamily="34" charset="0"/>
          <a:ea typeface="Cambria" panose="02040503050406030204" pitchFamily="18"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58F77F-D437-4CB3-AA76-37739824B0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CEC101-56C1-4A0F-B885-716BB054B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F1B7D07-3E6C-4419-BBF5-A363BC450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0F041DED-624F-409D-A888-2C092B3F3D6B}" type="slidenum">
              <a:rPr lang="en-US" smtClean="0"/>
              <a:pPr/>
              <a:t>‹#›</a:t>
            </a:fld>
            <a:endParaRPr lang="en-US"/>
          </a:p>
        </p:txBody>
      </p:sp>
      <p:sp>
        <p:nvSpPr>
          <p:cNvPr id="8" name="Rectangle 7">
            <a:extLst>
              <a:ext uri="{FF2B5EF4-FFF2-40B4-BE49-F238E27FC236}">
                <a16:creationId xmlns:a16="http://schemas.microsoft.com/office/drawing/2014/main" id="{CBC1590D-2A5B-3A4F-8DDF-4D4EB958A005}"/>
              </a:ext>
            </a:extLst>
          </p:cNvPr>
          <p:cNvSpPr/>
          <p:nvPr userDrawn="1"/>
        </p:nvSpPr>
        <p:spPr>
          <a:xfrm>
            <a:off x="0" y="1430282"/>
            <a:ext cx="12192000" cy="146591"/>
          </a:xfrm>
          <a:prstGeom prst="rect">
            <a:avLst/>
          </a:prstGeom>
          <a:gradFill>
            <a:gsLst>
              <a:gs pos="0">
                <a:srgbClr val="004F68"/>
              </a:gs>
              <a:gs pos="100000">
                <a:srgbClr val="00779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DD91AD7-53FB-204F-B969-E0F4E3C4DD98}"/>
              </a:ext>
            </a:extLst>
          </p:cNvPr>
          <p:cNvPicPr>
            <a:picLocks noChangeAspect="1"/>
          </p:cNvPicPr>
          <p:nvPr userDrawn="1"/>
        </p:nvPicPr>
        <p:blipFill>
          <a:blip r:embed="rId29" cstate="hqprint">
            <a:extLst>
              <a:ext uri="{28A0092B-C50C-407E-A947-70E740481C1C}">
                <a14:useLocalDpi xmlns:a14="http://schemas.microsoft.com/office/drawing/2010/main"/>
              </a:ext>
            </a:extLst>
          </a:blip>
          <a:stretch>
            <a:fillRect/>
          </a:stretch>
        </p:blipFill>
        <p:spPr>
          <a:xfrm>
            <a:off x="10869880" y="119857"/>
            <a:ext cx="1193800" cy="1092200"/>
          </a:xfrm>
          <a:prstGeom prst="rect">
            <a:avLst/>
          </a:prstGeom>
        </p:spPr>
      </p:pic>
    </p:spTree>
    <p:extLst>
      <p:ext uri="{BB962C8B-B14F-4D97-AF65-F5344CB8AC3E}">
        <p14:creationId xmlns:p14="http://schemas.microsoft.com/office/powerpoint/2010/main" val="18659806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Lst>
  <p:txStyles>
    <p:titleStyle>
      <a:lvl1pPr algn="l" defTabSz="914400" rtl="0" eaLnBrk="1" latinLnBrk="0" hangingPunct="1">
        <a:lnSpc>
          <a:spcPct val="90000"/>
        </a:lnSpc>
        <a:spcBef>
          <a:spcPct val="0"/>
        </a:spcBef>
        <a:buNone/>
        <a:defRPr sz="4400" kern="1200">
          <a:solidFill>
            <a:srgbClr val="00779B"/>
          </a:solidFill>
          <a:latin typeface="Calibri" panose="020F0502020204030204" pitchFamily="34" charset="0"/>
          <a:ea typeface="Cambria" panose="02040503050406030204" pitchFamily="18"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png"/><Relationship Id="rId2" Type="http://schemas.openxmlformats.org/officeDocument/2006/relationships/image" Target="../media/image15.jpeg"/><Relationship Id="rId16" Type="http://schemas.openxmlformats.org/officeDocument/2006/relationships/image" Target="../media/image29.tiff"/><Relationship Id="rId1" Type="http://schemas.openxmlformats.org/officeDocument/2006/relationships/slideLayout" Target="../slideLayouts/slideLayout4.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hyperlink" Target="https://arcg.is/GCfrO"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arcg.is/10vrDW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0B3F-8A83-3D40-AEF9-6CC2B12C15B4}"/>
              </a:ext>
            </a:extLst>
          </p:cNvPr>
          <p:cNvSpPr>
            <a:spLocks noGrp="1"/>
          </p:cNvSpPr>
          <p:nvPr>
            <p:ph type="ctrTitle"/>
          </p:nvPr>
        </p:nvSpPr>
        <p:spPr/>
        <p:txBody>
          <a:bodyPr/>
          <a:lstStyle/>
          <a:p>
            <a:r>
              <a:rPr lang="en-US" dirty="0"/>
              <a:t>NYMTC’s Non-Discrimination Framework</a:t>
            </a:r>
          </a:p>
        </p:txBody>
      </p:sp>
      <p:sp>
        <p:nvSpPr>
          <p:cNvPr id="3" name="Subtitle 2">
            <a:extLst>
              <a:ext uri="{FF2B5EF4-FFF2-40B4-BE49-F238E27FC236}">
                <a16:creationId xmlns:a16="http://schemas.microsoft.com/office/drawing/2014/main" id="{13EB2AF5-FA0B-7B4A-8E38-987DDAEC39EC}"/>
              </a:ext>
            </a:extLst>
          </p:cNvPr>
          <p:cNvSpPr>
            <a:spLocks noGrp="1"/>
          </p:cNvSpPr>
          <p:nvPr>
            <p:ph type="subTitle" idx="1"/>
          </p:nvPr>
        </p:nvSpPr>
        <p:spPr>
          <a:xfrm>
            <a:off x="1117601" y="3602038"/>
            <a:ext cx="9985828" cy="1655762"/>
          </a:xfrm>
        </p:spPr>
        <p:txBody>
          <a:bodyPr vert="horz" lIns="91440" tIns="45720" rIns="91440" bIns="45720" rtlCol="0" anchor="t">
            <a:normAutofit/>
          </a:bodyPr>
          <a:lstStyle/>
          <a:p>
            <a:endParaRPr lang="en-US" dirty="0"/>
          </a:p>
          <a:p>
            <a:r>
              <a:rPr lang="en-US" sz="3200" b="1" dirty="0">
                <a:solidFill>
                  <a:schemeClr val="tx1"/>
                </a:solidFill>
              </a:rPr>
              <a:t>NYU-SEMPACT Workshop on Transportation Equity</a:t>
            </a:r>
          </a:p>
          <a:p>
            <a:r>
              <a:rPr lang="en-US" sz="3200" b="1" dirty="0">
                <a:solidFill>
                  <a:schemeClr val="tx1"/>
                </a:solidFill>
              </a:rPr>
              <a:t>September 20, 2024</a:t>
            </a:r>
          </a:p>
        </p:txBody>
      </p:sp>
    </p:spTree>
    <p:extLst>
      <p:ext uri="{BB962C8B-B14F-4D97-AF65-F5344CB8AC3E}">
        <p14:creationId xmlns:p14="http://schemas.microsoft.com/office/powerpoint/2010/main" val="4242622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E67F-5BAB-C4D4-6768-D928E54886C0}"/>
              </a:ext>
            </a:extLst>
          </p:cNvPr>
          <p:cNvSpPr>
            <a:spLocks noGrp="1"/>
          </p:cNvSpPr>
          <p:nvPr>
            <p:ph type="title"/>
          </p:nvPr>
        </p:nvSpPr>
        <p:spPr/>
        <p:txBody>
          <a:bodyPr/>
          <a:lstStyle/>
          <a:p>
            <a:r>
              <a:rPr lang="en-US" dirty="0"/>
              <a:t>A context for this presentation . . .</a:t>
            </a:r>
          </a:p>
        </p:txBody>
      </p:sp>
      <p:sp>
        <p:nvSpPr>
          <p:cNvPr id="3" name="Content Placeholder 2">
            <a:extLst>
              <a:ext uri="{FF2B5EF4-FFF2-40B4-BE49-F238E27FC236}">
                <a16:creationId xmlns:a16="http://schemas.microsoft.com/office/drawing/2014/main" id="{F31BCE0E-EDEB-7CC0-A93C-F280233212A3}"/>
              </a:ext>
            </a:extLst>
          </p:cNvPr>
          <p:cNvSpPr>
            <a:spLocks noGrp="1"/>
          </p:cNvSpPr>
          <p:nvPr>
            <p:ph idx="1"/>
          </p:nvPr>
        </p:nvSpPr>
        <p:spPr/>
        <p:txBody>
          <a:bodyPr>
            <a:normAutofit/>
          </a:bodyPr>
          <a:lstStyle/>
          <a:p>
            <a:pPr>
              <a:spcBef>
                <a:spcPts val="3600"/>
              </a:spcBef>
            </a:pPr>
            <a:r>
              <a:rPr lang="en-US" dirty="0">
                <a:solidFill>
                  <a:schemeClr val="tx1"/>
                </a:solidFill>
              </a:rPr>
              <a:t>SEMPACT seeks to leverage:</a:t>
            </a:r>
          </a:p>
          <a:p>
            <a:pPr lvl="1">
              <a:spcBef>
                <a:spcPts val="3600"/>
              </a:spcBef>
            </a:pPr>
            <a:r>
              <a:rPr lang="en-US" sz="2600" dirty="0">
                <a:solidFill>
                  <a:schemeClr val="tx1"/>
                </a:solidFill>
              </a:rPr>
              <a:t>Recent advances in vehicle and infrastructure technologies; </a:t>
            </a:r>
          </a:p>
          <a:p>
            <a:pPr lvl="1">
              <a:spcBef>
                <a:spcPts val="3600"/>
              </a:spcBef>
            </a:pPr>
            <a:r>
              <a:rPr lang="en-US" sz="2600" dirty="0">
                <a:solidFill>
                  <a:schemeClr val="tx1"/>
                </a:solidFill>
              </a:rPr>
              <a:t>Data and modeling;</a:t>
            </a:r>
          </a:p>
          <a:p>
            <a:pPr lvl="1">
              <a:spcBef>
                <a:spcPts val="3600"/>
              </a:spcBef>
            </a:pPr>
            <a:r>
              <a:rPr lang="en-US" sz="2600" dirty="0">
                <a:solidFill>
                  <a:schemeClr val="tx1"/>
                </a:solidFill>
              </a:rPr>
              <a:t>Analytics, and visualization . . .</a:t>
            </a:r>
          </a:p>
          <a:p>
            <a:pPr>
              <a:spcBef>
                <a:spcPts val="3600"/>
              </a:spcBef>
            </a:pPr>
            <a:r>
              <a:rPr lang="en-US" dirty="0">
                <a:solidFill>
                  <a:schemeClr val="tx1"/>
                </a:solidFill>
              </a:rPr>
              <a:t>. . . to plan, design, implement, and operate a more equitable, resilient, and sustainable transportation system</a:t>
            </a:r>
          </a:p>
        </p:txBody>
      </p:sp>
      <p:sp>
        <p:nvSpPr>
          <p:cNvPr id="4" name="TextBox 3">
            <a:extLst>
              <a:ext uri="{FF2B5EF4-FFF2-40B4-BE49-F238E27FC236}">
                <a16:creationId xmlns:a16="http://schemas.microsoft.com/office/drawing/2014/main" id="{4FCE3C5E-3D1C-CC18-5EDC-56EEAFA5DDE1}"/>
              </a:ext>
            </a:extLst>
          </p:cNvPr>
          <p:cNvSpPr txBox="1"/>
          <p:nvPr/>
        </p:nvSpPr>
        <p:spPr>
          <a:xfrm>
            <a:off x="9724572" y="2293258"/>
            <a:ext cx="2206501" cy="1200329"/>
          </a:xfrm>
          <a:prstGeom prst="rect">
            <a:avLst/>
          </a:prstGeom>
          <a:noFill/>
          <a:ln w="28575">
            <a:solidFill>
              <a:schemeClr val="tx1"/>
            </a:solidFill>
          </a:ln>
        </p:spPr>
        <p:txBody>
          <a:bodyPr wrap="none" rtlCol="0">
            <a:spAutoFit/>
          </a:bodyPr>
          <a:lstStyle/>
          <a:p>
            <a:r>
              <a:rPr lang="en-US" sz="2400" dirty="0">
                <a:ln w="0"/>
                <a:effectLst>
                  <a:outerShdw blurRad="38100" dist="19050" dir="2700000" algn="tl" rotWithShape="0">
                    <a:schemeClr val="dk1">
                      <a:alpha val="40000"/>
                    </a:schemeClr>
                  </a:outerShdw>
                </a:effectLst>
              </a:rPr>
              <a:t>Federal funding</a:t>
            </a:r>
          </a:p>
          <a:p>
            <a:r>
              <a:rPr lang="en-US" sz="2400" dirty="0">
                <a:ln w="0"/>
                <a:effectLst>
                  <a:outerShdw blurRad="38100" dist="19050" dir="2700000" algn="tl" rotWithShape="0">
                    <a:schemeClr val="dk1">
                      <a:alpha val="40000"/>
                    </a:schemeClr>
                  </a:outerShdw>
                </a:effectLst>
              </a:rPr>
              <a:t>for projects and</a:t>
            </a:r>
          </a:p>
          <a:p>
            <a:r>
              <a:rPr lang="en-US" sz="2400" dirty="0">
                <a:ln w="0"/>
                <a:effectLst>
                  <a:outerShdw blurRad="38100" dist="19050" dir="2700000" algn="tl" rotWithShape="0">
                    <a:schemeClr val="dk1">
                      <a:alpha val="40000"/>
                    </a:schemeClr>
                  </a:outerShdw>
                </a:effectLst>
              </a:rPr>
              <a:t>studies</a:t>
            </a:r>
          </a:p>
        </p:txBody>
      </p:sp>
      <p:sp>
        <p:nvSpPr>
          <p:cNvPr id="5" name="TextBox 4">
            <a:extLst>
              <a:ext uri="{FF2B5EF4-FFF2-40B4-BE49-F238E27FC236}">
                <a16:creationId xmlns:a16="http://schemas.microsoft.com/office/drawing/2014/main" id="{7C34E378-C085-812C-2287-AC8B15348041}"/>
              </a:ext>
            </a:extLst>
          </p:cNvPr>
          <p:cNvSpPr txBox="1"/>
          <p:nvPr/>
        </p:nvSpPr>
        <p:spPr>
          <a:xfrm>
            <a:off x="4784454" y="3287487"/>
            <a:ext cx="4606133" cy="707886"/>
          </a:xfrm>
          <a:prstGeom prst="rect">
            <a:avLst/>
          </a:prstGeom>
          <a:noFill/>
          <a:ln w="28575">
            <a:solidFill>
              <a:schemeClr val="tx1"/>
            </a:solidFill>
          </a:ln>
        </p:spPr>
        <p:txBody>
          <a:bodyPr wrap="none" rtlCol="0">
            <a:spAutoFit/>
          </a:bodyPr>
          <a:lstStyle/>
          <a:p>
            <a:r>
              <a:rPr lang="en-US" sz="2000" dirty="0">
                <a:ln w="0"/>
                <a:effectLst>
                  <a:outerShdw blurRad="38100" dist="19050" dir="2700000" algn="tl" rotWithShape="0">
                    <a:schemeClr val="dk1">
                      <a:alpha val="40000"/>
                    </a:schemeClr>
                  </a:outerShdw>
                </a:effectLst>
              </a:rPr>
              <a:t>Transportation Information</a:t>
            </a:r>
          </a:p>
          <a:p>
            <a:r>
              <a:rPr lang="en-US" sz="2000" dirty="0">
                <a:ln w="0"/>
                <a:effectLst>
                  <a:outerShdw blurRad="38100" dist="19050" dir="2700000" algn="tl" rotWithShape="0">
                    <a:schemeClr val="dk1">
                      <a:alpha val="40000"/>
                    </a:schemeClr>
                  </a:outerShdw>
                </a:effectLst>
              </a:rPr>
              <a:t>Gateway; Community Planning Workshops</a:t>
            </a:r>
          </a:p>
        </p:txBody>
      </p:sp>
      <p:sp>
        <p:nvSpPr>
          <p:cNvPr id="6" name="TextBox 5">
            <a:extLst>
              <a:ext uri="{FF2B5EF4-FFF2-40B4-BE49-F238E27FC236}">
                <a16:creationId xmlns:a16="http://schemas.microsoft.com/office/drawing/2014/main" id="{CBF130FE-52FE-4952-8FF6-2E8285F80A81}"/>
              </a:ext>
            </a:extLst>
          </p:cNvPr>
          <p:cNvSpPr txBox="1"/>
          <p:nvPr/>
        </p:nvSpPr>
        <p:spPr>
          <a:xfrm>
            <a:off x="5831368" y="4156407"/>
            <a:ext cx="3643433" cy="830997"/>
          </a:xfrm>
          <a:prstGeom prst="rect">
            <a:avLst/>
          </a:prstGeom>
          <a:noFill/>
          <a:ln w="28575">
            <a:solidFill>
              <a:schemeClr val="tx1"/>
            </a:solidFill>
          </a:ln>
        </p:spPr>
        <p:txBody>
          <a:bodyPr wrap="none" rtlCol="0">
            <a:spAutoFit/>
          </a:bodyPr>
          <a:lstStyle/>
          <a:p>
            <a:r>
              <a:rPr lang="en-US" sz="2400" dirty="0">
                <a:ln w="0"/>
                <a:effectLst>
                  <a:outerShdw blurRad="38100" dist="19050" dir="2700000" algn="tl" rotWithShape="0">
                    <a:schemeClr val="dk1">
                      <a:alpha val="40000"/>
                    </a:schemeClr>
                  </a:outerShdw>
                </a:effectLst>
              </a:rPr>
              <a:t>Visualized plans &amp; program </a:t>
            </a:r>
          </a:p>
          <a:p>
            <a:r>
              <a:rPr lang="en-US" sz="2400" dirty="0">
                <a:ln w="0"/>
                <a:effectLst>
                  <a:outerShdw blurRad="38100" dist="19050" dir="2700000" algn="tl" rotWithShape="0">
                    <a:schemeClr val="dk1">
                      <a:alpha val="40000"/>
                    </a:schemeClr>
                  </a:outerShdw>
                </a:effectLst>
              </a:rPr>
              <a:t>information</a:t>
            </a:r>
          </a:p>
        </p:txBody>
      </p:sp>
      <p:sp>
        <p:nvSpPr>
          <p:cNvPr id="9" name="TextBox 8">
            <a:extLst>
              <a:ext uri="{FF2B5EF4-FFF2-40B4-BE49-F238E27FC236}">
                <a16:creationId xmlns:a16="http://schemas.microsoft.com/office/drawing/2014/main" id="{B629EBC1-D32F-8B13-E543-49F808FB0DFD}"/>
              </a:ext>
            </a:extLst>
          </p:cNvPr>
          <p:cNvSpPr txBox="1"/>
          <p:nvPr/>
        </p:nvSpPr>
        <p:spPr>
          <a:xfrm>
            <a:off x="8254263" y="5696406"/>
            <a:ext cx="3255250" cy="461665"/>
          </a:xfrm>
          <a:prstGeom prst="rect">
            <a:avLst/>
          </a:prstGeom>
          <a:noFill/>
          <a:ln w="28575">
            <a:solidFill>
              <a:schemeClr val="tx1"/>
            </a:solidFill>
          </a:ln>
        </p:spPr>
        <p:txBody>
          <a:bodyPr wrap="none" rtlCol="0">
            <a:spAutoFit/>
          </a:bodyPr>
          <a:lstStyle/>
          <a:p>
            <a:pPr algn="ctr"/>
            <a:r>
              <a:rPr lang="en-US" sz="2400" dirty="0">
                <a:ln w="0"/>
                <a:solidFill>
                  <a:schemeClr val="tx1"/>
                </a:solidFill>
                <a:effectLst>
                  <a:outerShdw blurRad="38100" dist="19050" dir="2700000" algn="tl" rotWithShape="0">
                    <a:schemeClr val="dk1">
                      <a:alpha val="40000"/>
                    </a:schemeClr>
                  </a:outerShdw>
                </a:effectLst>
              </a:rPr>
              <a:t>Outreach &amp; engagement</a:t>
            </a:r>
          </a:p>
        </p:txBody>
      </p:sp>
    </p:spTree>
    <p:extLst>
      <p:ext uri="{BB962C8B-B14F-4D97-AF65-F5344CB8AC3E}">
        <p14:creationId xmlns:p14="http://schemas.microsoft.com/office/powerpoint/2010/main" val="1804290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81B5-7AC8-43AA-B2FF-4114347F529D}"/>
              </a:ext>
            </a:extLst>
          </p:cNvPr>
          <p:cNvSpPr>
            <a:spLocks noGrp="1"/>
          </p:cNvSpPr>
          <p:nvPr>
            <p:ph type="title"/>
          </p:nvPr>
        </p:nvSpPr>
        <p:spPr/>
        <p:txBody>
          <a:bodyPr vert="horz" lIns="91440" tIns="45720" rIns="91440" bIns="45720" rtlCol="0" anchor="b">
            <a:normAutofit/>
          </a:bodyPr>
          <a:lstStyle/>
          <a:p>
            <a:r>
              <a:rPr lang="en-US" sz="5400" dirty="0">
                <a:solidFill>
                  <a:schemeClr val="tx1">
                    <a:lumMod val="85000"/>
                    <a:lumOff val="15000"/>
                  </a:schemeClr>
                </a:solidFill>
                <a:latin typeface="Aharoni" panose="02010803020104030203" pitchFamily="2" charset="-79"/>
                <a:cs typeface="Aharoni" panose="02010803020104030203" pitchFamily="2" charset="-79"/>
              </a:rPr>
              <a:t>Organizational Context</a:t>
            </a:r>
          </a:p>
        </p:txBody>
      </p:sp>
      <p:sp>
        <p:nvSpPr>
          <p:cNvPr id="2" name="Text Placeholder 1">
            <a:extLst>
              <a:ext uri="{FF2B5EF4-FFF2-40B4-BE49-F238E27FC236}">
                <a16:creationId xmlns:a16="http://schemas.microsoft.com/office/drawing/2014/main" id="{FDD8FD31-885B-4D43-B767-F92F95EE327F}"/>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C3D995BC-3A42-4C83-8A8A-017CF183A692}"/>
              </a:ext>
            </a:extLst>
          </p:cNvPr>
          <p:cNvSpPr>
            <a:spLocks noGrp="1"/>
          </p:cNvSpPr>
          <p:nvPr>
            <p:ph type="sldNum" sz="quarter" idx="12"/>
          </p:nvPr>
        </p:nvSpPr>
        <p:spPr>
          <a:xfrm>
            <a:off x="10832123" y="6499274"/>
            <a:ext cx="1210499" cy="358726"/>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7977D130-B24F-4652-A46E-0E3340B84464}"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4661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BB37-4217-9F70-A98F-F1541ABC6D1C}"/>
              </a:ext>
            </a:extLst>
          </p:cNvPr>
          <p:cNvSpPr>
            <a:spLocks noGrp="1"/>
          </p:cNvSpPr>
          <p:nvPr>
            <p:ph type="title"/>
          </p:nvPr>
        </p:nvSpPr>
        <p:spPr>
          <a:xfrm>
            <a:off x="384361" y="120650"/>
            <a:ext cx="10515600" cy="1325563"/>
          </a:xfrm>
        </p:spPr>
        <p:txBody>
          <a:bodyPr>
            <a:norm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New York Metropolitan Transportation Council (NYMTC)</a:t>
            </a:r>
          </a:p>
        </p:txBody>
      </p:sp>
      <p:graphicFrame>
        <p:nvGraphicFramePr>
          <p:cNvPr id="4" name="Content Placeholder 1">
            <a:extLst>
              <a:ext uri="{FF2B5EF4-FFF2-40B4-BE49-F238E27FC236}">
                <a16:creationId xmlns:a16="http://schemas.microsoft.com/office/drawing/2014/main" id="{2C61B2DA-7C22-66CB-D16A-A942BC163E9D}"/>
              </a:ext>
            </a:extLst>
          </p:cNvPr>
          <p:cNvGraphicFramePr>
            <a:graphicFrameLocks noGrp="1"/>
          </p:cNvGraphicFramePr>
          <p:nvPr>
            <p:ph idx="1"/>
            <p:extLst>
              <p:ext uri="{D42A27DB-BD31-4B8C-83A1-F6EECF244321}">
                <p14:modId xmlns:p14="http://schemas.microsoft.com/office/powerpoint/2010/main" val="2151724641"/>
              </p:ext>
            </p:extLst>
          </p:nvPr>
        </p:nvGraphicFramePr>
        <p:xfrm>
          <a:off x="384361" y="1690688"/>
          <a:ext cx="11423277" cy="5099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542BF360-BA37-D0B2-0729-580DEF5319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41DED-624F-409D-A888-2C092B3F3D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360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dirty="0">
                <a:solidFill>
                  <a:schemeClr val="tx1">
                    <a:lumMod val="85000"/>
                    <a:lumOff val="15000"/>
                  </a:schemeClr>
                </a:solidFill>
                <a:latin typeface="Aharoni" panose="02010803020104030203" pitchFamily="2" charset="-79"/>
                <a:ea typeface="+mj-ea"/>
                <a:cs typeface="Aharoni" panose="02010803020104030203" pitchFamily="2" charset="-79"/>
              </a:rPr>
              <a:t>NYMTC PLANNING AREA</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5591" b="10697"/>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9" name="Slide Number Placeholder 8">
            <a:extLst>
              <a:ext uri="{FF2B5EF4-FFF2-40B4-BE49-F238E27FC236}">
                <a16:creationId xmlns:a16="http://schemas.microsoft.com/office/drawing/2014/main" id="{0F04C871-1182-4851-8FEF-06AC876710D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A81E91-0579-4318-803A-B80A48881B04}" type="slidenum">
              <a:rPr kumimoji="0" lang="en-US" sz="10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0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945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F5B162C-4DF4-B542-B313-AA037275DBB2}"/>
              </a:ext>
            </a:extLst>
          </p:cNvPr>
          <p:cNvSpPr/>
          <p:nvPr/>
        </p:nvSpPr>
        <p:spPr>
          <a:xfrm>
            <a:off x="617930" y="5251008"/>
            <a:ext cx="11009498" cy="992774"/>
          </a:xfrm>
          <a:prstGeom prst="rect">
            <a:avLst/>
          </a:prstGeom>
          <a:noFill/>
          <a:ln w="38100">
            <a:solidFill>
              <a:srgbClr val="F75E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64903F0-043F-4A75-99AA-4BBB6F456B64}"/>
              </a:ext>
            </a:extLst>
          </p:cNvPr>
          <p:cNvSpPr>
            <a:spLocks noGrp="1"/>
          </p:cNvSpPr>
          <p:nvPr>
            <p:ph type="title"/>
          </p:nvPr>
        </p:nvSpPr>
        <p:spPr>
          <a:xfrm>
            <a:off x="564572" y="142925"/>
            <a:ext cx="10515600" cy="1325563"/>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NYMTC Membership</a:t>
            </a:r>
          </a:p>
        </p:txBody>
      </p:sp>
      <p:sp>
        <p:nvSpPr>
          <p:cNvPr id="7" name="Slide Number Placeholder 6">
            <a:extLst>
              <a:ext uri="{FF2B5EF4-FFF2-40B4-BE49-F238E27FC236}">
                <a16:creationId xmlns:a16="http://schemas.microsoft.com/office/drawing/2014/main" id="{5218E6AB-A659-4159-A7F7-2ABA9AF556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41DED-624F-409D-A888-2C092B3F3D6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Rectangle 4">
            <a:extLst>
              <a:ext uri="{FF2B5EF4-FFF2-40B4-BE49-F238E27FC236}">
                <a16:creationId xmlns:a16="http://schemas.microsoft.com/office/drawing/2014/main" id="{AEFE10AB-E61F-4810-96E3-EF9C1A2F2C00}"/>
              </a:ext>
            </a:extLst>
          </p:cNvPr>
          <p:cNvSpPr txBox="1">
            <a:spLocks noChangeArrowheads="1"/>
          </p:cNvSpPr>
          <p:nvPr/>
        </p:nvSpPr>
        <p:spPr>
          <a:xfrm>
            <a:off x="875426" y="833619"/>
            <a:ext cx="10819232" cy="854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kern="1200">
                <a:solidFill>
                  <a:srgbClr val="00779B"/>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altLang="en-US" sz="3600" b="1" i="0" u="none" strike="noStrike" kern="1200" cap="none" spc="0" normalizeH="0" baseline="0" noProof="0">
                <a:ln>
                  <a:noFill/>
                </a:ln>
                <a:solidFill>
                  <a:srgbClr val="00779B"/>
                </a:solidFill>
                <a:effectLst/>
                <a:uLnTx/>
                <a:uFillTx/>
                <a:latin typeface="Calibri" panose="020F0502020204030204"/>
                <a:ea typeface="Tahoma" panose="020B0604030504040204" pitchFamily="34" charset="0"/>
                <a:cs typeface="Tahoma" panose="020B0604030504040204" pitchFamily="34" charset="0"/>
              </a:rPr>
            </a:br>
            <a:endParaRPr kumimoji="0" lang="en-US" altLang="en-US" sz="3600" b="1" i="0" u="none" strike="noStrike" kern="1200" cap="none" spc="0" normalizeH="0" baseline="0" noProof="0">
              <a:ln>
                <a:noFill/>
              </a:ln>
              <a:solidFill>
                <a:srgbClr val="00779B"/>
              </a:solidFill>
              <a:effectLst/>
              <a:uLnTx/>
              <a:uFillTx/>
              <a:latin typeface="Calibri" panose="020F0502020204030204"/>
              <a:ea typeface="Tahoma" panose="020B0604030504040204" pitchFamily="34" charset="0"/>
              <a:cs typeface="Tahoma" panose="020B0604030504040204" pitchFamily="34" charset="0"/>
            </a:endParaRPr>
          </a:p>
        </p:txBody>
      </p:sp>
      <p:pic>
        <p:nvPicPr>
          <p:cNvPr id="11" name="Picture 8" descr="Nassau County Seal - Color">
            <a:extLst>
              <a:ext uri="{FF2B5EF4-FFF2-40B4-BE49-F238E27FC236}">
                <a16:creationId xmlns:a16="http://schemas.microsoft.com/office/drawing/2014/main" id="{6CB153B4-338E-4506-8869-FA83DEF7FC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4632" y="1903927"/>
            <a:ext cx="1141635" cy="114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DCP Final Logo 09">
            <a:extLst>
              <a:ext uri="{FF2B5EF4-FFF2-40B4-BE49-F238E27FC236}">
                <a16:creationId xmlns:a16="http://schemas.microsoft.com/office/drawing/2014/main" id="{7FC34782-A80F-4CEE-9A04-81679810E8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340" y="2270116"/>
            <a:ext cx="1882325" cy="41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a:extLst>
              <a:ext uri="{FF2B5EF4-FFF2-40B4-BE49-F238E27FC236}">
                <a16:creationId xmlns:a16="http://schemas.microsoft.com/office/drawing/2014/main" id="{939D9DE4-ABB9-4D41-9280-BFAF8BC73A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890" y="2090071"/>
            <a:ext cx="1202597" cy="72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5" descr="C:\Documents and Settings\gbogacz\My Documents\My Pictures\Logos\RCSealColor.jpg">
            <a:extLst>
              <a:ext uri="{FF2B5EF4-FFF2-40B4-BE49-F238E27FC236}">
                <a16:creationId xmlns:a16="http://schemas.microsoft.com/office/drawing/2014/main" id="{183FAA15-275E-4F94-A084-AA9A6CF88F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5629" y="3493523"/>
            <a:ext cx="1073532" cy="1073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gbogacz\Pictures\Logos\Dept of Transportation Logo.jpg">
            <a:extLst>
              <a:ext uri="{FF2B5EF4-FFF2-40B4-BE49-F238E27FC236}">
                <a16:creationId xmlns:a16="http://schemas.microsoft.com/office/drawing/2014/main" id="{357A8BA9-9A9D-444D-ADE2-E06C2BDB6E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78658" y="3209358"/>
            <a:ext cx="2640155" cy="63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Image result for njtpa logo">
            <a:extLst>
              <a:ext uri="{FF2B5EF4-FFF2-40B4-BE49-F238E27FC236}">
                <a16:creationId xmlns:a16="http://schemas.microsoft.com/office/drawing/2014/main" id="{7D56C80A-48AD-4F80-8A37-C696CA14F7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9938" y="5500200"/>
            <a:ext cx="1245324" cy="5520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Image result for fhwa logo">
            <a:extLst>
              <a:ext uri="{FF2B5EF4-FFF2-40B4-BE49-F238E27FC236}">
                <a16:creationId xmlns:a16="http://schemas.microsoft.com/office/drawing/2014/main" id="{366889C0-EBA9-40A1-A4C4-BF058192EE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78419" y="5375915"/>
            <a:ext cx="897535" cy="76290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Image result for epa">
            <a:extLst>
              <a:ext uri="{FF2B5EF4-FFF2-40B4-BE49-F238E27FC236}">
                <a16:creationId xmlns:a16="http://schemas.microsoft.com/office/drawing/2014/main" id="{A3C0DA75-0EA0-4463-9D55-017EAA0325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1901" y="5355301"/>
            <a:ext cx="788135" cy="78813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Image result for nysdec logo">
            <a:extLst>
              <a:ext uri="{FF2B5EF4-FFF2-40B4-BE49-F238E27FC236}">
                <a16:creationId xmlns:a16="http://schemas.microsoft.com/office/drawing/2014/main" id="{923FE69B-35A8-475A-9B3F-4836713EEA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328" y="5383166"/>
            <a:ext cx="2423120" cy="762904"/>
          </a:xfrm>
          <a:prstGeom prst="rect">
            <a:avLst/>
          </a:prstGeom>
          <a:noFill/>
          <a:extLst>
            <a:ext uri="{909E8E84-426E-40DD-AFC4-6F175D3DCCD1}">
              <a14:hiddenFill xmlns:a14="http://schemas.microsoft.com/office/drawing/2010/main">
                <a:solidFill>
                  <a:srgbClr val="FFFFFF"/>
                </a:solidFill>
              </a14:hiddenFill>
            </a:ext>
          </a:extLst>
        </p:spPr>
      </p:pic>
      <p:sp>
        <p:nvSpPr>
          <p:cNvPr id="23" name="AutoShape 16" descr="Image result for putnam county ny logo">
            <a:extLst>
              <a:ext uri="{FF2B5EF4-FFF2-40B4-BE49-F238E27FC236}">
                <a16:creationId xmlns:a16="http://schemas.microsoft.com/office/drawing/2014/main" id="{1B95EEFC-D9C2-4B55-BAF0-3A1C678C54CC}"/>
              </a:ext>
            </a:extLst>
          </p:cNvPr>
          <p:cNvSpPr>
            <a:spLocks noChangeAspect="1" noChangeArrowheads="1"/>
          </p:cNvSpPr>
          <p:nvPr/>
        </p:nvSpPr>
        <p:spPr bwMode="auto">
          <a:xfrm>
            <a:off x="5899756" y="3717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4" name="Picture 20" descr="Image result for putnam county ny logo">
            <a:extLst>
              <a:ext uri="{FF2B5EF4-FFF2-40B4-BE49-F238E27FC236}">
                <a16:creationId xmlns:a16="http://schemas.microsoft.com/office/drawing/2014/main" id="{70E9B51E-1F77-4848-B672-483CD0091B7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730" y="1960173"/>
            <a:ext cx="1073532" cy="107777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2" descr="Image result for westchester county ny logo">
            <a:extLst>
              <a:ext uri="{FF2B5EF4-FFF2-40B4-BE49-F238E27FC236}">
                <a16:creationId xmlns:a16="http://schemas.microsoft.com/office/drawing/2014/main" id="{8A335DCC-0DB6-4F70-A13B-59F12916B04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4017" y="3446813"/>
            <a:ext cx="1141096" cy="11410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6" descr="Image result for suffolk county ny logo">
            <a:extLst>
              <a:ext uri="{FF2B5EF4-FFF2-40B4-BE49-F238E27FC236}">
                <a16:creationId xmlns:a16="http://schemas.microsoft.com/office/drawing/2014/main" id="{1ECE9893-74F3-4566-9458-F25B4297641C}"/>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660" t="2906" r="5800" b="2592"/>
          <a:stretch/>
        </p:blipFill>
        <p:spPr bwMode="auto">
          <a:xfrm>
            <a:off x="3137244" y="3473596"/>
            <a:ext cx="1075126" cy="10825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1AC8D6E3-CF11-4124-8FA2-01A59A02BE5F}"/>
              </a:ext>
            </a:extLst>
          </p:cNvPr>
          <p:cNvSpPr txBox="1"/>
          <p:nvPr/>
        </p:nvSpPr>
        <p:spPr>
          <a:xfrm>
            <a:off x="564572" y="4880259"/>
            <a:ext cx="31237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75E09"/>
                </a:solidFill>
                <a:effectLst/>
                <a:uLnTx/>
                <a:uFillTx/>
                <a:latin typeface="Open Sans" panose="020B0606030504020204" pitchFamily="34" charset="0"/>
                <a:ea typeface="Open Sans" panose="020B0606030504020204" pitchFamily="34" charset="0"/>
                <a:cs typeface="Open Sans" panose="020B0606030504020204" pitchFamily="34" charset="0"/>
              </a:rPr>
              <a:t>Advisory</a:t>
            </a:r>
            <a:endParaRPr kumimoji="0" lang="en-US" sz="2400" b="0" i="1" u="none" strike="noStrike" kern="1200" cap="none" spc="0" normalizeH="0" baseline="0" noProof="0">
              <a:ln>
                <a:noFill/>
              </a:ln>
              <a:solidFill>
                <a:srgbClr val="F75E09"/>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Picture 27">
            <a:extLst>
              <a:ext uri="{FF2B5EF4-FFF2-40B4-BE49-F238E27FC236}">
                <a16:creationId xmlns:a16="http://schemas.microsoft.com/office/drawing/2014/main" id="{D2163DC7-51D1-437A-B1C9-E9C6993AF02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194852" y="5375695"/>
            <a:ext cx="705127" cy="748663"/>
          </a:xfrm>
          <a:prstGeom prst="rect">
            <a:avLst/>
          </a:prstGeom>
        </p:spPr>
      </p:pic>
      <p:pic>
        <p:nvPicPr>
          <p:cNvPr id="4" name="Picture 3" descr="A picture containing text, book&#10;&#10;Description automatically generated">
            <a:extLst>
              <a:ext uri="{FF2B5EF4-FFF2-40B4-BE49-F238E27FC236}">
                <a16:creationId xmlns:a16="http://schemas.microsoft.com/office/drawing/2014/main" id="{A32B2BE1-B4DC-4F4A-BA66-5902480E868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622999" y="1822397"/>
            <a:ext cx="2911767" cy="2953364"/>
          </a:xfrm>
          <a:prstGeom prst="rect">
            <a:avLst/>
          </a:prstGeom>
        </p:spPr>
      </p:pic>
      <p:pic>
        <p:nvPicPr>
          <p:cNvPr id="30" name="Picture 29">
            <a:extLst>
              <a:ext uri="{FF2B5EF4-FFF2-40B4-BE49-F238E27FC236}">
                <a16:creationId xmlns:a16="http://schemas.microsoft.com/office/drawing/2014/main" id="{A6FC87DC-B4A3-4D4A-A0FD-B5D9990C3F45}"/>
              </a:ext>
            </a:extLst>
          </p:cNvPr>
          <p:cNvPicPr>
            <a:picLocks noChangeAspect="1"/>
          </p:cNvPicPr>
          <p:nvPr/>
        </p:nvPicPr>
        <p:blipFill>
          <a:blip r:embed="rId16"/>
          <a:stretch>
            <a:fillRect/>
          </a:stretch>
        </p:blipFill>
        <p:spPr>
          <a:xfrm>
            <a:off x="7976771" y="4169591"/>
            <a:ext cx="3485787" cy="453152"/>
          </a:xfrm>
          <a:prstGeom prst="rect">
            <a:avLst/>
          </a:prstGeom>
        </p:spPr>
      </p:pic>
      <p:pic>
        <p:nvPicPr>
          <p:cNvPr id="32" name="Picture 31" descr="A close up of a logo&#10;&#10;Description automatically generated">
            <a:extLst>
              <a:ext uri="{FF2B5EF4-FFF2-40B4-BE49-F238E27FC236}">
                <a16:creationId xmlns:a16="http://schemas.microsoft.com/office/drawing/2014/main" id="{4B59B23F-9099-594F-AB9F-221453ABC41D}"/>
              </a:ext>
            </a:extLst>
          </p:cNvPr>
          <p:cNvPicPr>
            <a:picLocks noChangeAspect="1"/>
          </p:cNvPicPr>
          <p:nvPr/>
        </p:nvPicPr>
        <p:blipFill rotWithShape="1">
          <a:blip r:embed="rId17">
            <a:extLst>
              <a:ext uri="{28A0092B-C50C-407E-A947-70E740481C1C}">
                <a14:useLocalDpi xmlns:a14="http://schemas.microsoft.com/office/drawing/2010/main" val="0"/>
              </a:ext>
            </a:extLst>
          </a:blip>
          <a:srcRect t="18904" b="16420"/>
          <a:stretch/>
        </p:blipFill>
        <p:spPr>
          <a:xfrm>
            <a:off x="9698736" y="5406445"/>
            <a:ext cx="1852372" cy="720969"/>
          </a:xfrm>
          <a:prstGeom prst="rect">
            <a:avLst/>
          </a:prstGeom>
        </p:spPr>
      </p:pic>
    </p:spTree>
    <p:extLst>
      <p:ext uri="{BB962C8B-B14F-4D97-AF65-F5344CB8AC3E}">
        <p14:creationId xmlns:p14="http://schemas.microsoft.com/office/powerpoint/2010/main" val="380557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37D9-A299-456C-A034-4419CF360B35}"/>
              </a:ext>
            </a:extLst>
          </p:cNvPr>
          <p:cNvSpPr>
            <a:spLocks noGrp="1"/>
          </p:cNvSpPr>
          <p:nvPr>
            <p:ph type="title"/>
          </p:nvPr>
        </p:nvSpPr>
        <p:spPr>
          <a:xfrm>
            <a:off x="533400" y="78798"/>
            <a:ext cx="10515600" cy="1325563"/>
          </a:xfrm>
        </p:spPr>
        <p:txBody>
          <a:bodyPr>
            <a:norm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Metropolitan Area Planning (MAP) Forum</a:t>
            </a:r>
          </a:p>
        </p:txBody>
      </p:sp>
      <p:pic>
        <p:nvPicPr>
          <p:cNvPr id="1026" name="Picture 2" descr="Metropolitan Area Planning (MAP)">
            <a:extLst>
              <a:ext uri="{FF2B5EF4-FFF2-40B4-BE49-F238E27FC236}">
                <a16:creationId xmlns:a16="http://schemas.microsoft.com/office/drawing/2014/main" id="{209F8C1A-CDED-4BC4-9272-E429577A7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3038" y="1618686"/>
            <a:ext cx="6962708" cy="5239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851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81B5-7AC8-43AA-B2FF-4114347F529D}"/>
              </a:ext>
            </a:extLst>
          </p:cNvPr>
          <p:cNvSpPr>
            <a:spLocks noGrp="1"/>
          </p:cNvSpPr>
          <p:nvPr>
            <p:ph type="title"/>
          </p:nvPr>
        </p:nvSpPr>
        <p:spPr/>
        <p:txBody>
          <a:bodyPr vert="horz" lIns="91440" tIns="45720" rIns="91440" bIns="45720" rtlCol="0" anchor="b">
            <a:normAutofit/>
          </a:bodyPr>
          <a:lstStyle/>
          <a:p>
            <a:r>
              <a:rPr lang="en-US" sz="5400" dirty="0">
                <a:solidFill>
                  <a:schemeClr val="tx1">
                    <a:lumMod val="85000"/>
                    <a:lumOff val="15000"/>
                  </a:schemeClr>
                </a:solidFill>
                <a:latin typeface="Aharoni" panose="02010803020104030203" pitchFamily="2" charset="-79"/>
                <a:cs typeface="Aharoni" panose="02010803020104030203" pitchFamily="2" charset="-79"/>
              </a:rPr>
              <a:t>NYMTC’s Responsibilities</a:t>
            </a:r>
          </a:p>
        </p:txBody>
      </p:sp>
      <p:sp>
        <p:nvSpPr>
          <p:cNvPr id="2" name="Text Placeholder 1">
            <a:extLst>
              <a:ext uri="{FF2B5EF4-FFF2-40B4-BE49-F238E27FC236}">
                <a16:creationId xmlns:a16="http://schemas.microsoft.com/office/drawing/2014/main" id="{FDD8FD31-885B-4D43-B767-F92F95EE327F}"/>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C3D995BC-3A42-4C83-8A8A-017CF183A692}"/>
              </a:ext>
            </a:extLst>
          </p:cNvPr>
          <p:cNvSpPr>
            <a:spLocks noGrp="1"/>
          </p:cNvSpPr>
          <p:nvPr>
            <p:ph type="sldNum" sz="quarter" idx="12"/>
          </p:nvPr>
        </p:nvSpPr>
        <p:spPr>
          <a:xfrm>
            <a:off x="10832123" y="6499274"/>
            <a:ext cx="1210499" cy="358726"/>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7977D130-B24F-4652-A46E-0E3340B84464}"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8</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8097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idx="4294967295"/>
          </p:nvPr>
        </p:nvSpPr>
        <p:spPr>
          <a:xfrm>
            <a:off x="92766" y="73744"/>
            <a:ext cx="10694504" cy="1219200"/>
          </a:xfrm>
        </p:spPr>
        <p:txBody>
          <a:bodyPr>
            <a:normAutofit fontScale="90000"/>
          </a:bodyPr>
          <a:lstStyle/>
          <a:p>
            <a:pPr algn="ctr"/>
            <a:br>
              <a:rPr lang="en-US" sz="4900" b="1" dirty="0">
                <a:solidFill>
                  <a:schemeClr val="tx1">
                    <a:lumMod val="95000"/>
                    <a:lumOff val="5000"/>
                  </a:schemeClr>
                </a:solidFill>
              </a:rPr>
            </a:br>
            <a:r>
              <a:rPr lang="en-US" sz="4900" dirty="0">
                <a:solidFill>
                  <a:srgbClr val="0070C0"/>
                </a:solidFill>
                <a:latin typeface="+mn-lt"/>
                <a:cs typeface="Aharoni" panose="02010803020104030203" pitchFamily="2" charset="-79"/>
              </a:rPr>
              <a:t>Metropolitan Transportation Planning Process</a:t>
            </a:r>
            <a:br>
              <a:rPr lang="en-US" b="1" dirty="0">
                <a:solidFill>
                  <a:schemeClr val="tx2"/>
                </a:solidFill>
                <a:latin typeface="+mn-lt"/>
              </a:rPr>
            </a:br>
            <a:endParaRPr lang="en-US" sz="2000" b="1" dirty="0">
              <a:latin typeface="+mn-lt"/>
            </a:endParaRPr>
          </a:p>
        </p:txBody>
      </p:sp>
      <p:pic>
        <p:nvPicPr>
          <p:cNvPr id="3" name="Picture 2">
            <a:extLst>
              <a:ext uri="{FF2B5EF4-FFF2-40B4-BE49-F238E27FC236}">
                <a16:creationId xmlns:a16="http://schemas.microsoft.com/office/drawing/2014/main" id="{0A07E374-CFBF-42AA-970A-50543B45D4B4}"/>
              </a:ext>
            </a:extLst>
          </p:cNvPr>
          <p:cNvPicPr>
            <a:picLocks noChangeAspect="1"/>
          </p:cNvPicPr>
          <p:nvPr/>
        </p:nvPicPr>
        <p:blipFill>
          <a:blip r:embed="rId3"/>
          <a:stretch>
            <a:fillRect/>
          </a:stretch>
        </p:blipFill>
        <p:spPr>
          <a:xfrm>
            <a:off x="178930" y="1660449"/>
            <a:ext cx="11838618" cy="4415885"/>
          </a:xfrm>
          <a:prstGeom prst="rect">
            <a:avLst/>
          </a:prstGeom>
        </p:spPr>
      </p:pic>
    </p:spTree>
    <p:extLst>
      <p:ext uri="{BB962C8B-B14F-4D97-AF65-F5344CB8AC3E}">
        <p14:creationId xmlns:p14="http://schemas.microsoft.com/office/powerpoint/2010/main" val="2772111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81B5-7AC8-43AA-B2FF-4114347F529D}"/>
              </a:ext>
            </a:extLst>
          </p:cNvPr>
          <p:cNvSpPr>
            <a:spLocks noGrp="1"/>
          </p:cNvSpPr>
          <p:nvPr>
            <p:ph type="title"/>
          </p:nvPr>
        </p:nvSpPr>
        <p:spPr/>
        <p:txBody>
          <a:bodyPr vert="horz" lIns="91440" tIns="45720" rIns="91440" bIns="45720" rtlCol="0" anchor="b">
            <a:normAutofit/>
          </a:bodyPr>
          <a:lstStyle/>
          <a:p>
            <a:r>
              <a:rPr lang="en-US" sz="5400" dirty="0">
                <a:solidFill>
                  <a:schemeClr val="tx1">
                    <a:lumMod val="85000"/>
                    <a:lumOff val="15000"/>
                  </a:schemeClr>
                </a:solidFill>
                <a:latin typeface="Aharoni" panose="02010803020104030203" pitchFamily="2" charset="-79"/>
                <a:cs typeface="Aharoni" panose="02010803020104030203" pitchFamily="2" charset="-79"/>
              </a:rPr>
              <a:t>Non-Discrimination Policies &amp; Programs</a:t>
            </a:r>
          </a:p>
        </p:txBody>
      </p:sp>
      <p:sp>
        <p:nvSpPr>
          <p:cNvPr id="2" name="Text Placeholder 1">
            <a:extLst>
              <a:ext uri="{FF2B5EF4-FFF2-40B4-BE49-F238E27FC236}">
                <a16:creationId xmlns:a16="http://schemas.microsoft.com/office/drawing/2014/main" id="{FDD8FD31-885B-4D43-B767-F92F95EE327F}"/>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C3D995BC-3A42-4C83-8A8A-017CF183A692}"/>
              </a:ext>
            </a:extLst>
          </p:cNvPr>
          <p:cNvSpPr>
            <a:spLocks noGrp="1"/>
          </p:cNvSpPr>
          <p:nvPr>
            <p:ph type="sldNum" sz="quarter" idx="12"/>
          </p:nvPr>
        </p:nvSpPr>
        <p:spPr>
          <a:xfrm>
            <a:off x="10832123" y="6499274"/>
            <a:ext cx="1210499" cy="358726"/>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7977D130-B24F-4652-A46E-0E3340B84464}"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10</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592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C89C-A5EE-A8CA-9413-0DB44916FFA9}"/>
              </a:ext>
            </a:extLst>
          </p:cNvPr>
          <p:cNvSpPr>
            <a:spLocks noGrp="1"/>
          </p:cNvSpPr>
          <p:nvPr>
            <p:ph type="title"/>
          </p:nvPr>
        </p:nvSpPr>
        <p:spPr>
          <a:xfrm>
            <a:off x="438150" y="155575"/>
            <a:ext cx="10515600" cy="1325563"/>
          </a:xfrm>
        </p:spPr>
        <p:txBody>
          <a:bodyPr>
            <a:norm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NYMTC’s Non-Discrimination Framework</a:t>
            </a:r>
          </a:p>
        </p:txBody>
      </p:sp>
      <p:sp>
        <p:nvSpPr>
          <p:cNvPr id="3" name="Content Placeholder 2">
            <a:extLst>
              <a:ext uri="{FF2B5EF4-FFF2-40B4-BE49-F238E27FC236}">
                <a16:creationId xmlns:a16="http://schemas.microsoft.com/office/drawing/2014/main" id="{F1043623-24AF-4344-E9CA-F0652872B104}"/>
              </a:ext>
            </a:extLst>
          </p:cNvPr>
          <p:cNvSpPr>
            <a:spLocks noGrp="1"/>
          </p:cNvSpPr>
          <p:nvPr>
            <p:ph idx="1"/>
          </p:nvPr>
        </p:nvSpPr>
        <p:spPr/>
        <p:txBody>
          <a:bodyPr>
            <a:normAutofit fontScale="92500" lnSpcReduction="10000"/>
          </a:bodyPr>
          <a:lstStyle/>
          <a:p>
            <a:pPr>
              <a:spcBef>
                <a:spcPts val="1200"/>
              </a:spcBef>
            </a:pPr>
            <a:r>
              <a:rPr lang="en-US" dirty="0">
                <a:solidFill>
                  <a:schemeClr val="tx1"/>
                </a:solidFill>
              </a:rPr>
              <a:t>Title VI/Non-Discrimination Program</a:t>
            </a:r>
          </a:p>
          <a:p>
            <a:pPr lvl="1">
              <a:spcBef>
                <a:spcPts val="1200"/>
              </a:spcBef>
            </a:pPr>
            <a:r>
              <a:rPr lang="en-US" dirty="0">
                <a:solidFill>
                  <a:schemeClr val="tx1"/>
                </a:solidFill>
              </a:rPr>
              <a:t>Statement of Policy</a:t>
            </a:r>
          </a:p>
          <a:p>
            <a:pPr lvl="1">
              <a:spcBef>
                <a:spcPts val="1200"/>
              </a:spcBef>
            </a:pPr>
            <a:r>
              <a:rPr lang="en-US" dirty="0">
                <a:solidFill>
                  <a:schemeClr val="tx1"/>
                </a:solidFill>
              </a:rPr>
              <a:t>Complaint process</a:t>
            </a:r>
          </a:p>
          <a:p>
            <a:pPr lvl="1">
              <a:spcBef>
                <a:spcPts val="1200"/>
              </a:spcBef>
            </a:pPr>
            <a:r>
              <a:rPr lang="en-US" dirty="0">
                <a:solidFill>
                  <a:schemeClr val="tx1"/>
                </a:solidFill>
              </a:rPr>
              <a:t>Communities of concern</a:t>
            </a:r>
          </a:p>
          <a:p>
            <a:pPr lvl="1">
              <a:spcBef>
                <a:spcPts val="1200"/>
              </a:spcBef>
            </a:pPr>
            <a:r>
              <a:rPr lang="en-US" dirty="0">
                <a:solidFill>
                  <a:schemeClr val="tx1"/>
                </a:solidFill>
              </a:rPr>
              <a:t>Assessment of planning process outcomes</a:t>
            </a:r>
          </a:p>
          <a:p>
            <a:pPr>
              <a:spcBef>
                <a:spcPts val="1200"/>
              </a:spcBef>
            </a:pPr>
            <a:r>
              <a:rPr lang="en-US" dirty="0">
                <a:solidFill>
                  <a:schemeClr val="tx1"/>
                </a:solidFill>
              </a:rPr>
              <a:t>Environmental Justice/Title VI Assessment of the Regional Transportation Plan</a:t>
            </a:r>
          </a:p>
          <a:p>
            <a:pPr lvl="1">
              <a:spcBef>
                <a:spcPts val="1200"/>
              </a:spcBef>
            </a:pPr>
            <a:r>
              <a:rPr lang="en-US" dirty="0">
                <a:solidFill>
                  <a:schemeClr val="tx1"/>
                </a:solidFill>
              </a:rPr>
              <a:t>Communities of concern</a:t>
            </a:r>
          </a:p>
          <a:p>
            <a:pPr lvl="1">
              <a:spcBef>
                <a:spcPts val="1200"/>
              </a:spcBef>
            </a:pPr>
            <a:r>
              <a:rPr lang="en-US" dirty="0">
                <a:solidFill>
                  <a:schemeClr val="tx1"/>
                </a:solidFill>
              </a:rPr>
              <a:t>Public involvement assessment</a:t>
            </a:r>
          </a:p>
          <a:p>
            <a:pPr lvl="1">
              <a:spcBef>
                <a:spcPts val="1200"/>
              </a:spcBef>
            </a:pPr>
            <a:r>
              <a:rPr lang="en-US" dirty="0">
                <a:solidFill>
                  <a:schemeClr val="tx1"/>
                </a:solidFill>
              </a:rPr>
              <a:t>Plan outcomes assessment</a:t>
            </a:r>
          </a:p>
        </p:txBody>
      </p:sp>
    </p:spTree>
    <p:extLst>
      <p:ext uri="{BB962C8B-B14F-4D97-AF65-F5344CB8AC3E}">
        <p14:creationId xmlns:p14="http://schemas.microsoft.com/office/powerpoint/2010/main" val="1061933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FED9-D405-D0A2-7BA9-C5DD306416CB}"/>
              </a:ext>
            </a:extLst>
          </p:cNvPr>
          <p:cNvSpPr>
            <a:spLocks noGrp="1"/>
          </p:cNvSpPr>
          <p:nvPr>
            <p:ph type="title"/>
          </p:nvPr>
        </p:nvSpPr>
        <p:spPr>
          <a:xfrm>
            <a:off x="680884" y="18255"/>
            <a:ext cx="10515600" cy="1325563"/>
          </a:xfrm>
        </p:spPr>
        <p:txBody>
          <a:bodyPr/>
          <a:lstStyle/>
          <a:p>
            <a:r>
              <a:rPr lang="en-US" dirty="0"/>
              <a:t>Title VI/Non-Discrimination Program</a:t>
            </a:r>
          </a:p>
        </p:txBody>
      </p:sp>
      <p:sp>
        <p:nvSpPr>
          <p:cNvPr id="3" name="Content Placeholder 2">
            <a:extLst>
              <a:ext uri="{FF2B5EF4-FFF2-40B4-BE49-F238E27FC236}">
                <a16:creationId xmlns:a16="http://schemas.microsoft.com/office/drawing/2014/main" id="{5311C10D-1208-FEF9-2C8A-5C8D99F38F41}"/>
              </a:ext>
            </a:extLst>
          </p:cNvPr>
          <p:cNvSpPr>
            <a:spLocks noGrp="1"/>
          </p:cNvSpPr>
          <p:nvPr>
            <p:ph idx="1"/>
          </p:nvPr>
        </p:nvSpPr>
        <p:spPr>
          <a:xfrm>
            <a:off x="838200" y="1825625"/>
            <a:ext cx="10515600" cy="4604672"/>
          </a:xfrm>
        </p:spPr>
        <p:txBody>
          <a:bodyPr>
            <a:normAutofit fontScale="92500" lnSpcReduction="10000"/>
          </a:bodyPr>
          <a:lstStyle/>
          <a:p>
            <a:pPr>
              <a:spcBef>
                <a:spcPts val="1800"/>
              </a:spcBef>
            </a:pPr>
            <a:r>
              <a:rPr lang="en-US" dirty="0">
                <a:solidFill>
                  <a:schemeClr val="tx1"/>
                </a:solidFill>
              </a:rPr>
              <a:t>NYMTC’s Title VI/Non-Discrimination Program establishes a framework for compliance with </a:t>
            </a:r>
            <a:r>
              <a:rPr lang="en-US" b="1" dirty="0">
                <a:solidFill>
                  <a:schemeClr val="tx1"/>
                </a:solidFill>
              </a:rPr>
              <a:t>Title VI of the Civil Rights Act of 1964</a:t>
            </a:r>
            <a:r>
              <a:rPr lang="en-US" dirty="0">
                <a:solidFill>
                  <a:schemeClr val="tx1"/>
                </a:solidFill>
              </a:rPr>
              <a:t>.</a:t>
            </a:r>
          </a:p>
          <a:p>
            <a:pPr lvl="1">
              <a:spcBef>
                <a:spcPts val="1800"/>
              </a:spcBef>
            </a:pPr>
            <a:r>
              <a:rPr lang="en-US" dirty="0">
                <a:solidFill>
                  <a:schemeClr val="tx1"/>
                </a:solidFill>
              </a:rPr>
              <a:t>Title VI prohibits discrimination on the basis of race, color, and national origin in federally assisted programs and activities.</a:t>
            </a:r>
          </a:p>
          <a:p>
            <a:pPr lvl="1">
              <a:spcBef>
                <a:spcPts val="1800"/>
              </a:spcBef>
            </a:pPr>
            <a:r>
              <a:rPr lang="en-US" dirty="0">
                <a:solidFill>
                  <a:schemeClr val="tx1"/>
                </a:solidFill>
              </a:rPr>
              <a:t>Additionally, the Title VI/Non-Discrimination Program considers the requirements of:</a:t>
            </a:r>
          </a:p>
          <a:p>
            <a:pPr lvl="2">
              <a:spcBef>
                <a:spcPts val="1800"/>
              </a:spcBef>
            </a:pPr>
            <a:r>
              <a:rPr lang="en-US" dirty="0">
                <a:solidFill>
                  <a:schemeClr val="tx1"/>
                </a:solidFill>
              </a:rPr>
              <a:t>Civil Rights Restoration Act of 1987, </a:t>
            </a:r>
          </a:p>
          <a:p>
            <a:pPr lvl="2">
              <a:spcBef>
                <a:spcPts val="1800"/>
              </a:spcBef>
            </a:pPr>
            <a:r>
              <a:rPr lang="en-US" dirty="0">
                <a:solidFill>
                  <a:schemeClr val="tx1"/>
                </a:solidFill>
              </a:rPr>
              <a:t>Title II of the Americans with Disabilities Act, </a:t>
            </a:r>
          </a:p>
          <a:p>
            <a:pPr lvl="2">
              <a:spcBef>
                <a:spcPts val="1800"/>
              </a:spcBef>
            </a:pPr>
            <a:r>
              <a:rPr lang="en-US" dirty="0">
                <a:solidFill>
                  <a:schemeClr val="tx1"/>
                </a:solidFill>
              </a:rPr>
              <a:t>Section 504 of the Rehabilitation Act of 1973, </a:t>
            </a:r>
          </a:p>
          <a:p>
            <a:pPr lvl="2">
              <a:spcBef>
                <a:spcPts val="1800"/>
              </a:spcBef>
            </a:pPr>
            <a:r>
              <a:rPr lang="en-US" dirty="0">
                <a:solidFill>
                  <a:schemeClr val="tx1"/>
                </a:solidFill>
              </a:rPr>
              <a:t>Executive Order 12898 on Environmental Justice, and</a:t>
            </a:r>
          </a:p>
          <a:p>
            <a:pPr lvl="2">
              <a:spcBef>
                <a:spcPts val="1800"/>
              </a:spcBef>
            </a:pPr>
            <a:r>
              <a:rPr lang="en-US" dirty="0">
                <a:solidFill>
                  <a:schemeClr val="tx1"/>
                </a:solidFill>
              </a:rPr>
              <a:t>Executive Order 13166 on Limited English Proficiency</a:t>
            </a:r>
            <a:r>
              <a:rPr lang="en-US" i="1" dirty="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29908375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6F4B-9F04-FA87-FB15-7C46505A0E86}"/>
              </a:ext>
            </a:extLst>
          </p:cNvPr>
          <p:cNvSpPr>
            <a:spLocks noGrp="1"/>
          </p:cNvSpPr>
          <p:nvPr>
            <p:ph type="title"/>
          </p:nvPr>
        </p:nvSpPr>
        <p:spPr>
          <a:xfrm>
            <a:off x="838200" y="129150"/>
            <a:ext cx="10515600" cy="1325563"/>
          </a:xfrm>
        </p:spPr>
        <p:txBody>
          <a:bodyPr/>
          <a:lstStyle/>
          <a:p>
            <a:r>
              <a:rPr lang="en-US" dirty="0"/>
              <a:t>NYMTC Policy Statement</a:t>
            </a:r>
          </a:p>
        </p:txBody>
      </p:sp>
      <p:sp>
        <p:nvSpPr>
          <p:cNvPr id="3" name="Content Placeholder 2">
            <a:extLst>
              <a:ext uri="{FF2B5EF4-FFF2-40B4-BE49-F238E27FC236}">
                <a16:creationId xmlns:a16="http://schemas.microsoft.com/office/drawing/2014/main" id="{7FCEFAE8-4814-94FE-455A-52D6A126E2AB}"/>
              </a:ext>
            </a:extLst>
          </p:cNvPr>
          <p:cNvSpPr>
            <a:spLocks noGrp="1"/>
          </p:cNvSpPr>
          <p:nvPr>
            <p:ph idx="1"/>
          </p:nvPr>
        </p:nvSpPr>
        <p:spPr>
          <a:xfrm>
            <a:off x="838200" y="1825624"/>
            <a:ext cx="10515600" cy="4585007"/>
          </a:xfrm>
        </p:spPr>
        <p:txBody>
          <a:bodyPr>
            <a:normAutofit/>
          </a:bodyPr>
          <a:lstStyle/>
          <a:p>
            <a:pPr>
              <a:spcBef>
                <a:spcPts val="2400"/>
              </a:spcBef>
            </a:pPr>
            <a:r>
              <a:rPr lang="en-US" i="1" dirty="0">
                <a:solidFill>
                  <a:schemeClr val="tx1"/>
                </a:solidFill>
              </a:rPr>
              <a:t>NYMTC assures that no person or group(s) of persons shall, on the grounds of </a:t>
            </a:r>
            <a:r>
              <a:rPr lang="en-US" b="1" i="1" dirty="0">
                <a:solidFill>
                  <a:schemeClr val="tx1"/>
                </a:solidFill>
              </a:rPr>
              <a:t>race, creed, color, national origin, sex, marital status, disability, age, sexual orientation or income level</a:t>
            </a:r>
            <a:r>
              <a:rPr lang="en-US" i="1" dirty="0">
                <a:solidFill>
                  <a:schemeClr val="tx1"/>
                </a:solidFill>
              </a:rPr>
              <a:t>, be excluded from participation in, be denied the benefits of, or be otherwise subjected to discrimination through the federally mandated metropolitan transportation planning process undertaken by NYMTC, whether the activities are federally funded or not.</a:t>
            </a:r>
          </a:p>
        </p:txBody>
      </p:sp>
    </p:spTree>
    <p:extLst>
      <p:ext uri="{BB962C8B-B14F-4D97-AF65-F5344CB8AC3E}">
        <p14:creationId xmlns:p14="http://schemas.microsoft.com/office/powerpoint/2010/main" val="269779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C458-2711-6936-4ACC-350E18969494}"/>
              </a:ext>
            </a:extLst>
          </p:cNvPr>
          <p:cNvSpPr>
            <a:spLocks noGrp="1"/>
          </p:cNvSpPr>
          <p:nvPr>
            <p:ph type="title"/>
          </p:nvPr>
        </p:nvSpPr>
        <p:spPr>
          <a:xfrm>
            <a:off x="838200" y="119319"/>
            <a:ext cx="10515600" cy="1325563"/>
          </a:xfrm>
        </p:spPr>
        <p:txBody>
          <a:bodyPr/>
          <a:lstStyle/>
          <a:p>
            <a:r>
              <a:rPr lang="en-US" dirty="0"/>
              <a:t>Special Emphasis Areas</a:t>
            </a:r>
          </a:p>
        </p:txBody>
      </p:sp>
      <p:graphicFrame>
        <p:nvGraphicFramePr>
          <p:cNvPr id="4" name="Content Placeholder 3">
            <a:extLst>
              <a:ext uri="{FF2B5EF4-FFF2-40B4-BE49-F238E27FC236}">
                <a16:creationId xmlns:a16="http://schemas.microsoft.com/office/drawing/2014/main" id="{7FF1EA76-EC98-707F-4197-E48909D0308F}"/>
              </a:ext>
            </a:extLst>
          </p:cNvPr>
          <p:cNvGraphicFramePr>
            <a:graphicFrameLocks noGrp="1"/>
          </p:cNvGraphicFramePr>
          <p:nvPr>
            <p:ph idx="1"/>
            <p:extLst>
              <p:ext uri="{D42A27DB-BD31-4B8C-83A1-F6EECF244321}">
                <p14:modId xmlns:p14="http://schemas.microsoft.com/office/powerpoint/2010/main" val="16160926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1911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9585-921D-2BEF-5D0F-DF1C6AA2C09E}"/>
              </a:ext>
            </a:extLst>
          </p:cNvPr>
          <p:cNvSpPr>
            <a:spLocks noGrp="1"/>
          </p:cNvSpPr>
          <p:nvPr>
            <p:ph type="title"/>
          </p:nvPr>
        </p:nvSpPr>
        <p:spPr>
          <a:xfrm>
            <a:off x="628650" y="174625"/>
            <a:ext cx="10515600" cy="1325563"/>
          </a:xfrm>
        </p:spPr>
        <p:txBody>
          <a:bodyPr>
            <a:normAutofit/>
          </a:bodyPr>
          <a:lstStyle/>
          <a:p>
            <a:r>
              <a:rPr lang="en-US" sz="3600" dirty="0">
                <a:latin typeface="+mn-lt"/>
                <a:ea typeface="Open Sans" panose="020B0606030504020204" pitchFamily="34" charset="0"/>
                <a:cs typeface="Open Sans" panose="020B0606030504020204" pitchFamily="34" charset="0"/>
              </a:rPr>
              <a:t>Assessment Framework: Communities of Concern</a:t>
            </a:r>
          </a:p>
        </p:txBody>
      </p:sp>
      <p:sp>
        <p:nvSpPr>
          <p:cNvPr id="3" name="Content Placeholder 2">
            <a:extLst>
              <a:ext uri="{FF2B5EF4-FFF2-40B4-BE49-F238E27FC236}">
                <a16:creationId xmlns:a16="http://schemas.microsoft.com/office/drawing/2014/main" id="{8A013690-DC1C-3920-263B-AF12D90540F3}"/>
              </a:ext>
            </a:extLst>
          </p:cNvPr>
          <p:cNvSpPr>
            <a:spLocks noGrp="1"/>
          </p:cNvSpPr>
          <p:nvPr>
            <p:ph idx="1"/>
          </p:nvPr>
        </p:nvSpPr>
        <p:spPr/>
        <p:txBody>
          <a:bodyPr>
            <a:normAutofit fontScale="92500" lnSpcReduction="10000"/>
          </a:bodyPr>
          <a:lstStyle/>
          <a:p>
            <a:pPr>
              <a:spcBef>
                <a:spcPts val="1800"/>
              </a:spcBef>
            </a:pPr>
            <a:r>
              <a:rPr lang="en-US" dirty="0">
                <a:solidFill>
                  <a:schemeClr val="tx1"/>
                </a:solidFill>
              </a:rPr>
              <a:t>Census tracts that meet the following thresholds related to minority status and income:</a:t>
            </a:r>
          </a:p>
          <a:p>
            <a:pPr lvl="1">
              <a:spcBef>
                <a:spcPts val="1800"/>
              </a:spcBef>
            </a:pPr>
            <a:r>
              <a:rPr lang="en-US" dirty="0">
                <a:solidFill>
                  <a:schemeClr val="tx1"/>
                </a:solidFill>
              </a:rPr>
              <a:t>Minority population, as defined in the U.S. Census, makes up more than 57 percent (the NYMTC planning area average) of the tract population; and</a:t>
            </a:r>
          </a:p>
          <a:p>
            <a:pPr lvl="1">
              <a:spcBef>
                <a:spcPts val="1800"/>
              </a:spcBef>
            </a:pPr>
            <a:r>
              <a:rPr lang="en-US" dirty="0">
                <a:solidFill>
                  <a:schemeClr val="tx1"/>
                </a:solidFill>
              </a:rPr>
              <a:t>More than 14 percent (the NYMTC  planning area average) of the total population live in households at or below the poverty level as defined in the U.S. Census.</a:t>
            </a:r>
          </a:p>
          <a:p>
            <a:pPr lvl="1">
              <a:spcBef>
                <a:spcPts val="2400"/>
              </a:spcBef>
              <a:spcAft>
                <a:spcPts val="600"/>
              </a:spcAf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Interactive map: </a:t>
            </a:r>
            <a:r>
              <a:rPr kumimoji="0" lang="en-US"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hlinkClick r:id="rId2"/>
              </a:rPr>
              <a:t>https://arcg.is/GCfrO</a:t>
            </a:r>
            <a:r>
              <a:rPr kumimoji="0" lang="en-US"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 </a:t>
            </a:r>
          </a:p>
          <a:p>
            <a:pPr>
              <a:spcBef>
                <a:spcPts val="1800"/>
              </a:spcBef>
            </a:pPr>
            <a:r>
              <a:rPr lang="en-US" dirty="0">
                <a:solidFill>
                  <a:schemeClr val="tx1"/>
                </a:solidFill>
              </a:rPr>
              <a:t>Of the 3,081 census tracts in the NYMTC planning area, 31 percent were identified as meeting these thresholds, translating to 962 individual census tracts.</a:t>
            </a:r>
          </a:p>
        </p:txBody>
      </p:sp>
    </p:spTree>
    <p:extLst>
      <p:ext uri="{BB962C8B-B14F-4D97-AF65-F5344CB8AC3E}">
        <p14:creationId xmlns:p14="http://schemas.microsoft.com/office/powerpoint/2010/main" val="361509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AC3D-85D7-AC87-909A-0648DC6AE5F3}"/>
              </a:ext>
            </a:extLst>
          </p:cNvPr>
          <p:cNvSpPr>
            <a:spLocks noGrp="1"/>
          </p:cNvSpPr>
          <p:nvPr>
            <p:ph type="title"/>
          </p:nvPr>
        </p:nvSpPr>
        <p:spPr>
          <a:xfrm>
            <a:off x="346587" y="148815"/>
            <a:ext cx="10515600" cy="1325563"/>
          </a:xfrm>
        </p:spPr>
        <p:txBody>
          <a:bodyPr/>
          <a:lstStyle/>
          <a:p>
            <a:r>
              <a:rPr lang="en-US" dirty="0"/>
              <a:t>Public outreach &amp; involvement </a:t>
            </a:r>
          </a:p>
        </p:txBody>
      </p:sp>
      <p:sp>
        <p:nvSpPr>
          <p:cNvPr id="3" name="Content Placeholder 2">
            <a:extLst>
              <a:ext uri="{FF2B5EF4-FFF2-40B4-BE49-F238E27FC236}">
                <a16:creationId xmlns:a16="http://schemas.microsoft.com/office/drawing/2014/main" id="{B0AAA3E4-A00C-9173-49F1-03753F3E3416}"/>
              </a:ext>
            </a:extLst>
          </p:cNvPr>
          <p:cNvSpPr>
            <a:spLocks noGrp="1"/>
          </p:cNvSpPr>
          <p:nvPr>
            <p:ph idx="1"/>
          </p:nvPr>
        </p:nvSpPr>
        <p:spPr/>
        <p:txBody>
          <a:bodyPr>
            <a:normAutofit/>
          </a:bodyPr>
          <a:lstStyle/>
          <a:p>
            <a:pPr>
              <a:spcBef>
                <a:spcPts val="2400"/>
              </a:spcBef>
            </a:pPr>
            <a:r>
              <a:rPr lang="en-US" dirty="0">
                <a:solidFill>
                  <a:schemeClr val="tx1"/>
                </a:solidFill>
              </a:rPr>
              <a:t>NYMTC’s public engagement strategies are guided by:</a:t>
            </a:r>
          </a:p>
          <a:p>
            <a:pPr lvl="1">
              <a:spcBef>
                <a:spcPts val="2400"/>
              </a:spcBef>
            </a:pPr>
            <a:r>
              <a:rPr lang="en-US" dirty="0">
                <a:solidFill>
                  <a:schemeClr val="tx1"/>
                </a:solidFill>
              </a:rPr>
              <a:t>Public Involvement Plan, </a:t>
            </a:r>
          </a:p>
          <a:p>
            <a:pPr lvl="1">
              <a:spcBef>
                <a:spcPts val="2400"/>
              </a:spcBef>
            </a:pPr>
            <a:r>
              <a:rPr lang="en-US" dirty="0">
                <a:solidFill>
                  <a:schemeClr val="tx1"/>
                </a:solidFill>
              </a:rPr>
              <a:t>Public Involvement Operating Procedures</a:t>
            </a:r>
            <a:r>
              <a:rPr lang="en-US" i="1" dirty="0">
                <a:solidFill>
                  <a:schemeClr val="tx1"/>
                </a:solidFill>
              </a:rPr>
              <a:t>,</a:t>
            </a:r>
            <a:endParaRPr lang="en-US" dirty="0">
              <a:solidFill>
                <a:schemeClr val="tx1"/>
              </a:solidFill>
            </a:endParaRPr>
          </a:p>
          <a:p>
            <a:pPr lvl="1">
              <a:spcBef>
                <a:spcPts val="2400"/>
              </a:spcBef>
            </a:pPr>
            <a:r>
              <a:rPr lang="en-US" dirty="0">
                <a:solidFill>
                  <a:schemeClr val="tx1"/>
                </a:solidFill>
              </a:rPr>
              <a:t>Title VI/Non-Discrimination Program, and </a:t>
            </a:r>
          </a:p>
          <a:p>
            <a:pPr lvl="1">
              <a:spcBef>
                <a:spcPts val="2400"/>
              </a:spcBef>
            </a:pPr>
            <a:r>
              <a:rPr lang="en-US" dirty="0">
                <a:solidFill>
                  <a:schemeClr val="tx1"/>
                </a:solidFill>
              </a:rPr>
              <a:t>Language Access Operating </a:t>
            </a:r>
            <a:r>
              <a:rPr lang="en-US" dirty="0" err="1">
                <a:solidFill>
                  <a:schemeClr val="tx1"/>
                </a:solidFill>
              </a:rPr>
              <a:t>Proicedures</a:t>
            </a:r>
            <a:r>
              <a:rPr lang="en-US" dirty="0">
                <a:solidFill>
                  <a:schemeClr val="tx1"/>
                </a:solidFill>
              </a:rPr>
              <a:t>.</a:t>
            </a:r>
          </a:p>
          <a:p>
            <a:pPr>
              <a:spcBef>
                <a:spcPts val="2400"/>
              </a:spcBef>
            </a:pPr>
            <a:endParaRPr lang="en-US" dirty="0">
              <a:solidFill>
                <a:schemeClr val="tx1"/>
              </a:solidFill>
            </a:endParaRPr>
          </a:p>
        </p:txBody>
      </p:sp>
    </p:spTree>
    <p:extLst>
      <p:ext uri="{BB962C8B-B14F-4D97-AF65-F5344CB8AC3E}">
        <p14:creationId xmlns:p14="http://schemas.microsoft.com/office/powerpoint/2010/main" val="2323405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AC3D-85D7-AC87-909A-0648DC6AE5F3}"/>
              </a:ext>
            </a:extLst>
          </p:cNvPr>
          <p:cNvSpPr>
            <a:spLocks noGrp="1"/>
          </p:cNvSpPr>
          <p:nvPr>
            <p:ph type="title"/>
          </p:nvPr>
        </p:nvSpPr>
        <p:spPr>
          <a:xfrm>
            <a:off x="346587" y="148815"/>
            <a:ext cx="10515600" cy="1325563"/>
          </a:xfrm>
        </p:spPr>
        <p:txBody>
          <a:bodyPr/>
          <a:lstStyle/>
          <a:p>
            <a:r>
              <a:rPr lang="en-US" dirty="0"/>
              <a:t>Public outreach &amp; involvement </a:t>
            </a:r>
          </a:p>
        </p:txBody>
      </p:sp>
      <p:sp>
        <p:nvSpPr>
          <p:cNvPr id="3" name="Content Placeholder 2">
            <a:extLst>
              <a:ext uri="{FF2B5EF4-FFF2-40B4-BE49-F238E27FC236}">
                <a16:creationId xmlns:a16="http://schemas.microsoft.com/office/drawing/2014/main" id="{B0AAA3E4-A00C-9173-49F1-03753F3E3416}"/>
              </a:ext>
            </a:extLst>
          </p:cNvPr>
          <p:cNvSpPr>
            <a:spLocks noGrp="1"/>
          </p:cNvSpPr>
          <p:nvPr>
            <p:ph idx="1"/>
          </p:nvPr>
        </p:nvSpPr>
        <p:spPr/>
        <p:txBody>
          <a:bodyPr>
            <a:normAutofit fontScale="85000" lnSpcReduction="10000"/>
          </a:bodyPr>
          <a:lstStyle/>
          <a:p>
            <a:pPr>
              <a:spcBef>
                <a:spcPts val="2400"/>
              </a:spcBef>
            </a:pPr>
            <a:r>
              <a:rPr lang="en-US" dirty="0">
                <a:solidFill>
                  <a:schemeClr val="tx1"/>
                </a:solidFill>
              </a:rPr>
              <a:t>Methods and tools for reaching CofC:</a:t>
            </a:r>
          </a:p>
          <a:p>
            <a:pPr lvl="1">
              <a:spcBef>
                <a:spcPts val="2400"/>
              </a:spcBef>
            </a:pPr>
            <a:r>
              <a:rPr lang="en-US" dirty="0">
                <a:solidFill>
                  <a:schemeClr val="tx1"/>
                </a:solidFill>
              </a:rPr>
              <a:t>Virtual focus groups &amp; interactive workshops; on-site pop-up sessions; partnership with community-based organizations; use of online survey platforms to address demographic gaps</a:t>
            </a:r>
          </a:p>
          <a:p>
            <a:pPr lvl="1">
              <a:spcBef>
                <a:spcPts val="2400"/>
              </a:spcBef>
            </a:pPr>
            <a:r>
              <a:rPr lang="en-US" i="1" dirty="0">
                <a:solidFill>
                  <a:schemeClr val="tx1"/>
                </a:solidFill>
              </a:rPr>
              <a:t>Thriving Communities Network </a:t>
            </a:r>
            <a:r>
              <a:rPr lang="en-US" dirty="0">
                <a:solidFill>
                  <a:schemeClr val="tx1"/>
                </a:solidFill>
              </a:rPr>
              <a:t>launched in conjunction with the USDOT’s Thriving Communities Program to support organizations working in or representing underrepresented community.</a:t>
            </a:r>
          </a:p>
          <a:p>
            <a:pPr lvl="1">
              <a:spcBef>
                <a:spcPts val="2400"/>
              </a:spcBef>
            </a:pPr>
            <a:r>
              <a:rPr lang="en-US" dirty="0">
                <a:solidFill>
                  <a:schemeClr val="tx1"/>
                </a:solidFill>
              </a:rPr>
              <a:t>Community Planning Workshops to assist local communities with ways to tap into available federal funds.</a:t>
            </a:r>
          </a:p>
          <a:p>
            <a:pPr lvl="1">
              <a:spcBef>
                <a:spcPts val="2400"/>
              </a:spcBef>
            </a:pPr>
            <a:r>
              <a:rPr lang="en-US" dirty="0">
                <a:solidFill>
                  <a:schemeClr val="tx1"/>
                </a:solidFill>
              </a:rPr>
              <a:t>Transportation Information Gateway is an interactive, collaborative website that provides NYMTC members and the public with an easily accessible online warehouse.</a:t>
            </a:r>
          </a:p>
          <a:p>
            <a:pPr lvl="1">
              <a:spcBef>
                <a:spcPts val="2400"/>
              </a:spcBef>
            </a:pPr>
            <a:r>
              <a:rPr lang="en-US" dirty="0">
                <a:solidFill>
                  <a:schemeClr val="tx1"/>
                </a:solidFill>
              </a:rPr>
              <a:t>Plan/Program visualization - </a:t>
            </a:r>
            <a:r>
              <a:rPr lang="en-US" dirty="0">
                <a:solidFill>
                  <a:schemeClr val="tx1"/>
                </a:solidFill>
                <a:hlinkClick r:id="rId2"/>
              </a:rPr>
              <a:t>https://arcg.is/10vrDW0</a:t>
            </a:r>
            <a:r>
              <a:rPr lang="en-US" dirty="0">
                <a:solidFill>
                  <a:schemeClr val="tx1"/>
                </a:solidFill>
              </a:rPr>
              <a:t> </a:t>
            </a:r>
          </a:p>
          <a:p>
            <a:pPr>
              <a:spcBef>
                <a:spcPts val="2400"/>
              </a:spcBef>
            </a:pPr>
            <a:endParaRPr lang="en-US" dirty="0">
              <a:solidFill>
                <a:schemeClr val="tx1"/>
              </a:solidFill>
            </a:endParaRPr>
          </a:p>
        </p:txBody>
      </p:sp>
    </p:spTree>
    <p:extLst>
      <p:ext uri="{BB962C8B-B14F-4D97-AF65-F5344CB8AC3E}">
        <p14:creationId xmlns:p14="http://schemas.microsoft.com/office/powerpoint/2010/main" val="1551152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1D06D-B55D-0029-EE39-BB2BFF2126A9}"/>
              </a:ext>
            </a:extLst>
          </p:cNvPr>
          <p:cNvSpPr>
            <a:spLocks noGrp="1"/>
          </p:cNvSpPr>
          <p:nvPr>
            <p:ph type="title"/>
          </p:nvPr>
        </p:nvSpPr>
        <p:spPr>
          <a:xfrm>
            <a:off x="336755" y="119319"/>
            <a:ext cx="10515600" cy="1325563"/>
          </a:xfrm>
        </p:spPr>
        <p:txBody>
          <a:bodyPr/>
          <a:lstStyle/>
          <a:p>
            <a:r>
              <a:rPr lang="en-US" dirty="0"/>
              <a:t>Planning process outcomes</a:t>
            </a:r>
          </a:p>
        </p:txBody>
      </p:sp>
      <p:sp>
        <p:nvSpPr>
          <p:cNvPr id="3" name="Content Placeholder 2">
            <a:extLst>
              <a:ext uri="{FF2B5EF4-FFF2-40B4-BE49-F238E27FC236}">
                <a16:creationId xmlns:a16="http://schemas.microsoft.com/office/drawing/2014/main" id="{694C1370-E8C9-A8D9-1796-B788A7F69693}"/>
              </a:ext>
            </a:extLst>
          </p:cNvPr>
          <p:cNvSpPr>
            <a:spLocks noGrp="1"/>
          </p:cNvSpPr>
          <p:nvPr>
            <p:ph idx="1"/>
          </p:nvPr>
        </p:nvSpPr>
        <p:spPr/>
        <p:txBody>
          <a:bodyPr/>
          <a:lstStyle/>
          <a:p>
            <a:pPr>
              <a:spcBef>
                <a:spcPts val="2400"/>
              </a:spcBef>
              <a:spcAft>
                <a:spcPts val="600"/>
              </a:spcAft>
            </a:pPr>
            <a:r>
              <a:rPr lang="en-US" dirty="0">
                <a:solidFill>
                  <a:schemeClr val="tx1"/>
                </a:solidFill>
              </a:rPr>
              <a:t>There are no specific federal standards for conducting a Title VI/non-discrimination-related assessment of an </a:t>
            </a:r>
            <a:r>
              <a:rPr lang="en-US" dirty="0" err="1">
                <a:solidFill>
                  <a:schemeClr val="tx1"/>
                </a:solidFill>
              </a:rPr>
              <a:t>MPO’s</a:t>
            </a:r>
            <a:r>
              <a:rPr lang="en-US" dirty="0">
                <a:solidFill>
                  <a:schemeClr val="tx1"/>
                </a:solidFill>
              </a:rPr>
              <a:t> planning process outcomes. </a:t>
            </a:r>
          </a:p>
          <a:p>
            <a:pPr>
              <a:spcBef>
                <a:spcPts val="2400"/>
              </a:spcBef>
              <a:spcAft>
                <a:spcPts val="600"/>
              </a:spcAft>
            </a:pPr>
            <a:r>
              <a:rPr lang="en-US" dirty="0">
                <a:solidFill>
                  <a:schemeClr val="tx1"/>
                </a:solidFill>
              </a:rPr>
              <a:t>For this purpose, NYMTC has developed an approach to assess the impacts of the planning process on minority populations and low-income communities for which geo-spatial information can be accessed.</a:t>
            </a:r>
          </a:p>
          <a:p>
            <a:pPr marL="0" indent="0">
              <a:buNone/>
            </a:pPr>
            <a:endParaRPr lang="en-US" dirty="0">
              <a:solidFill>
                <a:schemeClr val="tx1"/>
              </a:solidFill>
            </a:endParaRPr>
          </a:p>
        </p:txBody>
      </p:sp>
    </p:spTree>
    <p:extLst>
      <p:ext uri="{BB962C8B-B14F-4D97-AF65-F5344CB8AC3E}">
        <p14:creationId xmlns:p14="http://schemas.microsoft.com/office/powerpoint/2010/main" val="931904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E57C8-09C5-564E-3CC1-FDF0A3E54CC1}"/>
              </a:ext>
            </a:extLst>
          </p:cNvPr>
          <p:cNvSpPr>
            <a:spLocks noGrp="1"/>
          </p:cNvSpPr>
          <p:nvPr>
            <p:ph type="title"/>
          </p:nvPr>
        </p:nvSpPr>
        <p:spPr/>
        <p:txBody>
          <a:bodyPr/>
          <a:lstStyle/>
          <a:p>
            <a:r>
              <a:rPr lang="en-US" dirty="0"/>
              <a:t>Comparative analyses</a:t>
            </a:r>
          </a:p>
        </p:txBody>
      </p:sp>
      <p:sp>
        <p:nvSpPr>
          <p:cNvPr id="3" name="Content Placeholder 2">
            <a:extLst>
              <a:ext uri="{FF2B5EF4-FFF2-40B4-BE49-F238E27FC236}">
                <a16:creationId xmlns:a16="http://schemas.microsoft.com/office/drawing/2014/main" id="{8354920C-3959-813B-599D-0154696D30E1}"/>
              </a:ext>
            </a:extLst>
          </p:cNvPr>
          <p:cNvSpPr>
            <a:spLocks noGrp="1"/>
          </p:cNvSpPr>
          <p:nvPr>
            <p:ph idx="1"/>
          </p:nvPr>
        </p:nvSpPr>
        <p:spPr/>
        <p:txBody>
          <a:bodyPr>
            <a:normAutofit/>
          </a:bodyPr>
          <a:lstStyle/>
          <a:p>
            <a:pPr lvl="1"/>
            <a:endParaRPr lang="en-US" dirty="0">
              <a:solidFill>
                <a:schemeClr val="tx1"/>
              </a:solidFill>
            </a:endParaRPr>
          </a:p>
          <a:p>
            <a:pPr lvl="1"/>
            <a:endParaRPr lang="en-US" dirty="0">
              <a:solidFill>
                <a:schemeClr val="tx1"/>
              </a:solidFill>
            </a:endParaRPr>
          </a:p>
        </p:txBody>
      </p:sp>
      <p:sp>
        <p:nvSpPr>
          <p:cNvPr id="4" name="Text Placeholder 3">
            <a:extLst>
              <a:ext uri="{FF2B5EF4-FFF2-40B4-BE49-F238E27FC236}">
                <a16:creationId xmlns:a16="http://schemas.microsoft.com/office/drawing/2014/main" id="{F55F5FE6-5B82-1F32-F67A-49415E23129C}"/>
              </a:ext>
            </a:extLst>
          </p:cNvPr>
          <p:cNvSpPr>
            <a:spLocks noGrp="1"/>
          </p:cNvSpPr>
          <p:nvPr>
            <p:ph type="body" idx="4294967295"/>
          </p:nvPr>
        </p:nvSpPr>
        <p:spPr>
          <a:xfrm>
            <a:off x="838200" y="1781511"/>
            <a:ext cx="10404764" cy="823912"/>
          </a:xfrm>
        </p:spPr>
        <p:txBody>
          <a:bodyPr>
            <a:normAutofit/>
          </a:bodyPr>
          <a:lstStyle/>
          <a:p>
            <a:r>
              <a:rPr lang="en-US" dirty="0">
                <a:solidFill>
                  <a:schemeClr val="tx1"/>
                </a:solidFill>
              </a:rPr>
              <a:t>Community characteristics</a:t>
            </a:r>
          </a:p>
        </p:txBody>
      </p:sp>
      <p:graphicFrame>
        <p:nvGraphicFramePr>
          <p:cNvPr id="9" name="Table 8">
            <a:extLst>
              <a:ext uri="{FF2B5EF4-FFF2-40B4-BE49-F238E27FC236}">
                <a16:creationId xmlns:a16="http://schemas.microsoft.com/office/drawing/2014/main" id="{7863FAC3-98F5-C208-FC99-BA23D1ED6066}"/>
              </a:ext>
            </a:extLst>
          </p:cNvPr>
          <p:cNvGraphicFramePr>
            <a:graphicFrameLocks noGrp="1"/>
          </p:cNvGraphicFramePr>
          <p:nvPr>
            <p:extLst>
              <p:ext uri="{D42A27DB-BD31-4B8C-83A1-F6EECF244321}">
                <p14:modId xmlns:p14="http://schemas.microsoft.com/office/powerpoint/2010/main" val="1127774994"/>
              </p:ext>
            </p:extLst>
          </p:nvPr>
        </p:nvGraphicFramePr>
        <p:xfrm>
          <a:off x="1869787" y="2605423"/>
          <a:ext cx="8341590" cy="3568510"/>
        </p:xfrm>
        <a:graphic>
          <a:graphicData uri="http://schemas.openxmlformats.org/drawingml/2006/table">
            <a:tbl>
              <a:tblPr firstRow="1" bandRow="1">
                <a:tableStyleId>{073A0DAA-6AF3-43AB-8588-CEC1D06C72B9}</a:tableStyleId>
              </a:tblPr>
              <a:tblGrid>
                <a:gridCol w="2780530">
                  <a:extLst>
                    <a:ext uri="{9D8B030D-6E8A-4147-A177-3AD203B41FA5}">
                      <a16:colId xmlns:a16="http://schemas.microsoft.com/office/drawing/2014/main" val="1109675420"/>
                    </a:ext>
                  </a:extLst>
                </a:gridCol>
                <a:gridCol w="2780530">
                  <a:extLst>
                    <a:ext uri="{9D8B030D-6E8A-4147-A177-3AD203B41FA5}">
                      <a16:colId xmlns:a16="http://schemas.microsoft.com/office/drawing/2014/main" val="2687575601"/>
                    </a:ext>
                  </a:extLst>
                </a:gridCol>
                <a:gridCol w="2780530">
                  <a:extLst>
                    <a:ext uri="{9D8B030D-6E8A-4147-A177-3AD203B41FA5}">
                      <a16:colId xmlns:a16="http://schemas.microsoft.com/office/drawing/2014/main" val="3895687813"/>
                    </a:ext>
                  </a:extLst>
                </a:gridCol>
              </a:tblGrid>
              <a:tr h="713702">
                <a:tc>
                  <a:txBody>
                    <a:bodyPr/>
                    <a:lstStyle/>
                    <a:p>
                      <a:r>
                        <a:rPr lang="en-US" dirty="0"/>
                        <a:t>Characteristic</a:t>
                      </a:r>
                    </a:p>
                  </a:txBody>
                  <a:tcPr/>
                </a:tc>
                <a:tc>
                  <a:txBody>
                    <a:bodyPr/>
                    <a:lstStyle/>
                    <a:p>
                      <a:pPr algn="ctr"/>
                      <a:r>
                        <a:rPr lang="en-US" dirty="0"/>
                        <a:t>CofC</a:t>
                      </a:r>
                    </a:p>
                  </a:txBody>
                  <a:tcPr/>
                </a:tc>
                <a:tc>
                  <a:txBody>
                    <a:bodyPr/>
                    <a:lstStyle/>
                    <a:p>
                      <a:pPr algn="ctr"/>
                      <a:r>
                        <a:rPr lang="en-US" dirty="0"/>
                        <a:t>All Other</a:t>
                      </a:r>
                    </a:p>
                  </a:txBody>
                  <a:tcPr/>
                </a:tc>
                <a:extLst>
                  <a:ext uri="{0D108BD9-81ED-4DB2-BD59-A6C34878D82A}">
                    <a16:rowId xmlns:a16="http://schemas.microsoft.com/office/drawing/2014/main" val="3378599048"/>
                  </a:ext>
                </a:extLst>
              </a:tr>
              <a:tr h="713702">
                <a:tc>
                  <a:txBody>
                    <a:bodyPr/>
                    <a:lstStyle/>
                    <a:p>
                      <a:r>
                        <a:rPr lang="en-US" dirty="0"/>
                        <a:t>Population</a:t>
                      </a:r>
                    </a:p>
                  </a:txBody>
                  <a:tcPr/>
                </a:tc>
                <a:tc>
                  <a:txBody>
                    <a:bodyPr/>
                    <a:lstStyle/>
                    <a:p>
                      <a:pPr algn="ctr"/>
                      <a:r>
                        <a:rPr lang="en-US" dirty="0"/>
                        <a:t>33%</a:t>
                      </a:r>
                    </a:p>
                  </a:txBody>
                  <a:tcPr/>
                </a:tc>
                <a:tc>
                  <a:txBody>
                    <a:bodyPr/>
                    <a:lstStyle/>
                    <a:p>
                      <a:pPr algn="ctr"/>
                      <a:r>
                        <a:rPr lang="en-US" dirty="0"/>
                        <a:t>67%</a:t>
                      </a:r>
                    </a:p>
                  </a:txBody>
                  <a:tcPr/>
                </a:tc>
                <a:extLst>
                  <a:ext uri="{0D108BD9-81ED-4DB2-BD59-A6C34878D82A}">
                    <a16:rowId xmlns:a16="http://schemas.microsoft.com/office/drawing/2014/main" val="1978263727"/>
                  </a:ext>
                </a:extLst>
              </a:tr>
              <a:tr h="713702">
                <a:tc>
                  <a:txBody>
                    <a:bodyPr/>
                    <a:lstStyle/>
                    <a:p>
                      <a:r>
                        <a:rPr lang="en-US" dirty="0"/>
                        <a:t>Land Area</a:t>
                      </a:r>
                    </a:p>
                  </a:txBody>
                  <a:tcPr/>
                </a:tc>
                <a:tc>
                  <a:txBody>
                    <a:bodyPr/>
                    <a:lstStyle/>
                    <a:p>
                      <a:pPr algn="ctr"/>
                      <a:r>
                        <a:rPr lang="en-US" dirty="0"/>
                        <a:t>5%</a:t>
                      </a:r>
                    </a:p>
                  </a:txBody>
                  <a:tcPr/>
                </a:tc>
                <a:tc>
                  <a:txBody>
                    <a:bodyPr/>
                    <a:lstStyle/>
                    <a:p>
                      <a:pPr algn="ctr"/>
                      <a:r>
                        <a:rPr lang="en-US" dirty="0"/>
                        <a:t>95%</a:t>
                      </a:r>
                    </a:p>
                  </a:txBody>
                  <a:tcPr/>
                </a:tc>
                <a:extLst>
                  <a:ext uri="{0D108BD9-81ED-4DB2-BD59-A6C34878D82A}">
                    <a16:rowId xmlns:a16="http://schemas.microsoft.com/office/drawing/2014/main" val="3861519662"/>
                  </a:ext>
                </a:extLst>
              </a:tr>
              <a:tr h="713702">
                <a:tc>
                  <a:txBody>
                    <a:bodyPr/>
                    <a:lstStyle/>
                    <a:p>
                      <a:r>
                        <a:rPr lang="en-US" dirty="0"/>
                        <a:t>2050 weekday peak period </a:t>
                      </a:r>
                      <a:r>
                        <a:rPr lang="en-US" dirty="0" err="1"/>
                        <a:t>VMT</a:t>
                      </a:r>
                      <a:endParaRPr lang="en-US" dirty="0"/>
                    </a:p>
                  </a:txBody>
                  <a:tcPr/>
                </a:tc>
                <a:tc>
                  <a:txBody>
                    <a:bodyPr/>
                    <a:lstStyle/>
                    <a:p>
                      <a:pPr algn="ctr"/>
                      <a:r>
                        <a:rPr lang="en-US" dirty="0"/>
                        <a:t>21%</a:t>
                      </a:r>
                    </a:p>
                  </a:txBody>
                  <a:tcPr/>
                </a:tc>
                <a:tc>
                  <a:txBody>
                    <a:bodyPr/>
                    <a:lstStyle/>
                    <a:p>
                      <a:pPr algn="ctr"/>
                      <a:r>
                        <a:rPr lang="en-US" dirty="0"/>
                        <a:t>79%</a:t>
                      </a:r>
                    </a:p>
                  </a:txBody>
                  <a:tcPr/>
                </a:tc>
                <a:extLst>
                  <a:ext uri="{0D108BD9-81ED-4DB2-BD59-A6C34878D82A}">
                    <a16:rowId xmlns:a16="http://schemas.microsoft.com/office/drawing/2014/main" val="634883189"/>
                  </a:ext>
                </a:extLst>
              </a:tr>
              <a:tr h="713702">
                <a:tc>
                  <a:txBody>
                    <a:bodyPr/>
                    <a:lstStyle/>
                    <a:p>
                      <a:r>
                        <a:rPr lang="en-US" dirty="0"/>
                        <a:t>Weekday </a:t>
                      </a:r>
                      <a:r>
                        <a:rPr lang="en-US" dirty="0" err="1"/>
                        <a:t>VMT</a:t>
                      </a:r>
                      <a:r>
                        <a:rPr lang="en-US" dirty="0"/>
                        <a:t> per capita</a:t>
                      </a:r>
                    </a:p>
                  </a:txBody>
                  <a:tcPr/>
                </a:tc>
                <a:tc>
                  <a:txBody>
                    <a:bodyPr/>
                    <a:lstStyle/>
                    <a:p>
                      <a:pPr algn="ctr"/>
                      <a:r>
                        <a:rPr lang="en-US" dirty="0"/>
                        <a:t>2.3</a:t>
                      </a:r>
                    </a:p>
                  </a:txBody>
                  <a:tcPr/>
                </a:tc>
                <a:tc>
                  <a:txBody>
                    <a:bodyPr/>
                    <a:lstStyle/>
                    <a:p>
                      <a:pPr algn="ctr"/>
                      <a:r>
                        <a:rPr lang="en-US" dirty="0"/>
                        <a:t>4.3</a:t>
                      </a:r>
                    </a:p>
                  </a:txBody>
                  <a:tcPr/>
                </a:tc>
                <a:extLst>
                  <a:ext uri="{0D108BD9-81ED-4DB2-BD59-A6C34878D82A}">
                    <a16:rowId xmlns:a16="http://schemas.microsoft.com/office/drawing/2014/main" val="3456090128"/>
                  </a:ext>
                </a:extLst>
              </a:tr>
            </a:tbl>
          </a:graphicData>
        </a:graphic>
      </p:graphicFrame>
    </p:spTree>
    <p:extLst>
      <p:ext uri="{BB962C8B-B14F-4D97-AF65-F5344CB8AC3E}">
        <p14:creationId xmlns:p14="http://schemas.microsoft.com/office/powerpoint/2010/main" val="4054212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E57C8-09C5-564E-3CC1-FDF0A3E54CC1}"/>
              </a:ext>
            </a:extLst>
          </p:cNvPr>
          <p:cNvSpPr>
            <a:spLocks noGrp="1"/>
          </p:cNvSpPr>
          <p:nvPr>
            <p:ph type="title"/>
          </p:nvPr>
        </p:nvSpPr>
        <p:spPr/>
        <p:txBody>
          <a:bodyPr/>
          <a:lstStyle/>
          <a:p>
            <a:r>
              <a:rPr lang="en-US" dirty="0"/>
              <a:t>Comparative analyses</a:t>
            </a:r>
          </a:p>
        </p:txBody>
      </p:sp>
      <p:sp>
        <p:nvSpPr>
          <p:cNvPr id="3" name="Content Placeholder 2">
            <a:extLst>
              <a:ext uri="{FF2B5EF4-FFF2-40B4-BE49-F238E27FC236}">
                <a16:creationId xmlns:a16="http://schemas.microsoft.com/office/drawing/2014/main" id="{8354920C-3959-813B-599D-0154696D30E1}"/>
              </a:ext>
            </a:extLst>
          </p:cNvPr>
          <p:cNvSpPr>
            <a:spLocks noGrp="1"/>
          </p:cNvSpPr>
          <p:nvPr>
            <p:ph idx="1"/>
          </p:nvPr>
        </p:nvSpPr>
        <p:spPr/>
        <p:txBody>
          <a:bodyPr>
            <a:normAutofit/>
          </a:bodyPr>
          <a:lstStyle/>
          <a:p>
            <a:pPr lvl="1"/>
            <a:endParaRPr lang="en-US" dirty="0">
              <a:solidFill>
                <a:schemeClr val="tx1"/>
              </a:solidFill>
            </a:endParaRPr>
          </a:p>
          <a:p>
            <a:pPr lvl="1"/>
            <a:endParaRPr lang="en-US" dirty="0">
              <a:solidFill>
                <a:schemeClr val="tx1"/>
              </a:solidFill>
            </a:endParaRPr>
          </a:p>
        </p:txBody>
      </p:sp>
      <p:sp>
        <p:nvSpPr>
          <p:cNvPr id="4" name="Text Placeholder 3">
            <a:extLst>
              <a:ext uri="{FF2B5EF4-FFF2-40B4-BE49-F238E27FC236}">
                <a16:creationId xmlns:a16="http://schemas.microsoft.com/office/drawing/2014/main" id="{F55F5FE6-5B82-1F32-F67A-49415E23129C}"/>
              </a:ext>
            </a:extLst>
          </p:cNvPr>
          <p:cNvSpPr>
            <a:spLocks noGrp="1"/>
          </p:cNvSpPr>
          <p:nvPr>
            <p:ph type="body" idx="4294967295"/>
          </p:nvPr>
        </p:nvSpPr>
        <p:spPr>
          <a:xfrm>
            <a:off x="838200" y="1781511"/>
            <a:ext cx="10404764" cy="823912"/>
          </a:xfrm>
        </p:spPr>
        <p:txBody>
          <a:bodyPr>
            <a:normAutofit/>
          </a:bodyPr>
          <a:lstStyle/>
          <a:p>
            <a:r>
              <a:rPr lang="en-US" dirty="0">
                <a:solidFill>
                  <a:schemeClr val="tx1"/>
                </a:solidFill>
              </a:rPr>
              <a:t>Mobility characteristics</a:t>
            </a:r>
          </a:p>
        </p:txBody>
      </p:sp>
      <p:graphicFrame>
        <p:nvGraphicFramePr>
          <p:cNvPr id="9" name="Table 8">
            <a:extLst>
              <a:ext uri="{FF2B5EF4-FFF2-40B4-BE49-F238E27FC236}">
                <a16:creationId xmlns:a16="http://schemas.microsoft.com/office/drawing/2014/main" id="{7863FAC3-98F5-C208-FC99-BA23D1ED6066}"/>
              </a:ext>
            </a:extLst>
          </p:cNvPr>
          <p:cNvGraphicFramePr>
            <a:graphicFrameLocks noGrp="1"/>
          </p:cNvGraphicFramePr>
          <p:nvPr>
            <p:extLst>
              <p:ext uri="{D42A27DB-BD31-4B8C-83A1-F6EECF244321}">
                <p14:modId xmlns:p14="http://schemas.microsoft.com/office/powerpoint/2010/main" val="3378332354"/>
              </p:ext>
            </p:extLst>
          </p:nvPr>
        </p:nvGraphicFramePr>
        <p:xfrm>
          <a:off x="1925205" y="2608453"/>
          <a:ext cx="8341590" cy="3568510"/>
        </p:xfrm>
        <a:graphic>
          <a:graphicData uri="http://schemas.openxmlformats.org/drawingml/2006/table">
            <a:tbl>
              <a:tblPr firstRow="1" bandRow="1">
                <a:tableStyleId>{073A0DAA-6AF3-43AB-8588-CEC1D06C72B9}</a:tableStyleId>
              </a:tblPr>
              <a:tblGrid>
                <a:gridCol w="2780530">
                  <a:extLst>
                    <a:ext uri="{9D8B030D-6E8A-4147-A177-3AD203B41FA5}">
                      <a16:colId xmlns:a16="http://schemas.microsoft.com/office/drawing/2014/main" val="1109675420"/>
                    </a:ext>
                  </a:extLst>
                </a:gridCol>
                <a:gridCol w="2780530">
                  <a:extLst>
                    <a:ext uri="{9D8B030D-6E8A-4147-A177-3AD203B41FA5}">
                      <a16:colId xmlns:a16="http://schemas.microsoft.com/office/drawing/2014/main" val="2687575601"/>
                    </a:ext>
                  </a:extLst>
                </a:gridCol>
                <a:gridCol w="2780530">
                  <a:extLst>
                    <a:ext uri="{9D8B030D-6E8A-4147-A177-3AD203B41FA5}">
                      <a16:colId xmlns:a16="http://schemas.microsoft.com/office/drawing/2014/main" val="3895687813"/>
                    </a:ext>
                  </a:extLst>
                </a:gridCol>
              </a:tblGrid>
              <a:tr h="713702">
                <a:tc>
                  <a:txBody>
                    <a:bodyPr/>
                    <a:lstStyle/>
                    <a:p>
                      <a:r>
                        <a:rPr lang="en-US" dirty="0"/>
                        <a:t>Journey to work</a:t>
                      </a:r>
                    </a:p>
                  </a:txBody>
                  <a:tcPr/>
                </a:tc>
                <a:tc>
                  <a:txBody>
                    <a:bodyPr/>
                    <a:lstStyle/>
                    <a:p>
                      <a:pPr algn="ctr"/>
                      <a:r>
                        <a:rPr lang="en-US" dirty="0"/>
                        <a:t>CofC</a:t>
                      </a:r>
                    </a:p>
                  </a:txBody>
                  <a:tcPr/>
                </a:tc>
                <a:tc>
                  <a:txBody>
                    <a:bodyPr/>
                    <a:lstStyle/>
                    <a:p>
                      <a:pPr algn="ctr"/>
                      <a:r>
                        <a:rPr lang="en-US" dirty="0"/>
                        <a:t>All Other</a:t>
                      </a:r>
                    </a:p>
                  </a:txBody>
                  <a:tcPr/>
                </a:tc>
                <a:extLst>
                  <a:ext uri="{0D108BD9-81ED-4DB2-BD59-A6C34878D82A}">
                    <a16:rowId xmlns:a16="http://schemas.microsoft.com/office/drawing/2014/main" val="3378599048"/>
                  </a:ext>
                </a:extLst>
              </a:tr>
              <a:tr h="713702">
                <a:tc>
                  <a:txBody>
                    <a:bodyPr/>
                    <a:lstStyle/>
                    <a:p>
                      <a:r>
                        <a:rPr lang="en-US" dirty="0"/>
                        <a:t>Public transit</a:t>
                      </a:r>
                    </a:p>
                  </a:txBody>
                  <a:tcPr/>
                </a:tc>
                <a:tc>
                  <a:txBody>
                    <a:bodyPr/>
                    <a:lstStyle/>
                    <a:p>
                      <a:pPr algn="ctr"/>
                      <a:r>
                        <a:rPr lang="en-US" dirty="0"/>
                        <a:t>60%</a:t>
                      </a:r>
                    </a:p>
                  </a:txBody>
                  <a:tcPr/>
                </a:tc>
                <a:tc>
                  <a:txBody>
                    <a:bodyPr/>
                    <a:lstStyle/>
                    <a:p>
                      <a:pPr algn="ctr"/>
                      <a:r>
                        <a:rPr lang="en-US" dirty="0"/>
                        <a:t>34%</a:t>
                      </a:r>
                    </a:p>
                  </a:txBody>
                  <a:tcPr/>
                </a:tc>
                <a:extLst>
                  <a:ext uri="{0D108BD9-81ED-4DB2-BD59-A6C34878D82A}">
                    <a16:rowId xmlns:a16="http://schemas.microsoft.com/office/drawing/2014/main" val="1978263727"/>
                  </a:ext>
                </a:extLst>
              </a:tr>
              <a:tr h="713702">
                <a:tc>
                  <a:txBody>
                    <a:bodyPr/>
                    <a:lstStyle/>
                    <a:p>
                      <a:r>
                        <a:rPr lang="en-US" dirty="0"/>
                        <a:t>Vehicle</a:t>
                      </a:r>
                    </a:p>
                  </a:txBody>
                  <a:tcPr/>
                </a:tc>
                <a:tc>
                  <a:txBody>
                    <a:bodyPr/>
                    <a:lstStyle/>
                    <a:p>
                      <a:pPr algn="ctr"/>
                      <a:r>
                        <a:rPr lang="en-US" dirty="0"/>
                        <a:t>26%</a:t>
                      </a:r>
                    </a:p>
                  </a:txBody>
                  <a:tcPr/>
                </a:tc>
                <a:tc>
                  <a:txBody>
                    <a:bodyPr/>
                    <a:lstStyle/>
                    <a:p>
                      <a:pPr algn="ctr"/>
                      <a:r>
                        <a:rPr lang="en-US" dirty="0"/>
                        <a:t>52%</a:t>
                      </a:r>
                    </a:p>
                  </a:txBody>
                  <a:tcPr/>
                </a:tc>
                <a:extLst>
                  <a:ext uri="{0D108BD9-81ED-4DB2-BD59-A6C34878D82A}">
                    <a16:rowId xmlns:a16="http://schemas.microsoft.com/office/drawing/2014/main" val="3861519662"/>
                  </a:ext>
                </a:extLst>
              </a:tr>
              <a:tr h="713702">
                <a:tc>
                  <a:txBody>
                    <a:bodyPr/>
                    <a:lstStyle/>
                    <a:p>
                      <a:r>
                        <a:rPr lang="en-US" dirty="0"/>
                        <a:t>&gt; 1 hour </a:t>
                      </a:r>
                    </a:p>
                  </a:txBody>
                  <a:tcPr/>
                </a:tc>
                <a:tc>
                  <a:txBody>
                    <a:bodyPr/>
                    <a:lstStyle/>
                    <a:p>
                      <a:pPr algn="ctr"/>
                      <a:r>
                        <a:rPr lang="en-US" dirty="0"/>
                        <a:t>37%</a:t>
                      </a:r>
                    </a:p>
                  </a:txBody>
                  <a:tcPr/>
                </a:tc>
                <a:tc>
                  <a:txBody>
                    <a:bodyPr/>
                    <a:lstStyle/>
                    <a:p>
                      <a:pPr algn="ctr"/>
                      <a:r>
                        <a:rPr lang="en-US" dirty="0"/>
                        <a:t>30%</a:t>
                      </a:r>
                    </a:p>
                  </a:txBody>
                  <a:tcPr/>
                </a:tc>
                <a:extLst>
                  <a:ext uri="{0D108BD9-81ED-4DB2-BD59-A6C34878D82A}">
                    <a16:rowId xmlns:a16="http://schemas.microsoft.com/office/drawing/2014/main" val="634883189"/>
                  </a:ext>
                </a:extLst>
              </a:tr>
              <a:tr h="713702">
                <a:tc>
                  <a:txBody>
                    <a:bodyPr/>
                    <a:lstStyle/>
                    <a:p>
                      <a:r>
                        <a:rPr lang="en-US" dirty="0"/>
                        <a:t>&lt; 30 minutes</a:t>
                      </a:r>
                    </a:p>
                  </a:txBody>
                  <a:tcPr/>
                </a:tc>
                <a:tc>
                  <a:txBody>
                    <a:bodyPr/>
                    <a:lstStyle/>
                    <a:p>
                      <a:pPr algn="ctr"/>
                      <a:r>
                        <a:rPr lang="en-US" dirty="0"/>
                        <a:t>24%</a:t>
                      </a:r>
                    </a:p>
                  </a:txBody>
                  <a:tcPr/>
                </a:tc>
                <a:tc>
                  <a:txBody>
                    <a:bodyPr/>
                    <a:lstStyle/>
                    <a:p>
                      <a:pPr algn="ctr"/>
                      <a:r>
                        <a:rPr lang="en-US" dirty="0"/>
                        <a:t>30%</a:t>
                      </a:r>
                    </a:p>
                  </a:txBody>
                  <a:tcPr/>
                </a:tc>
                <a:extLst>
                  <a:ext uri="{0D108BD9-81ED-4DB2-BD59-A6C34878D82A}">
                    <a16:rowId xmlns:a16="http://schemas.microsoft.com/office/drawing/2014/main" val="3456090128"/>
                  </a:ext>
                </a:extLst>
              </a:tr>
            </a:tbl>
          </a:graphicData>
        </a:graphic>
      </p:graphicFrame>
    </p:spTree>
    <p:extLst>
      <p:ext uri="{BB962C8B-B14F-4D97-AF65-F5344CB8AC3E}">
        <p14:creationId xmlns:p14="http://schemas.microsoft.com/office/powerpoint/2010/main" val="3690405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E57C8-09C5-564E-3CC1-FDF0A3E54CC1}"/>
              </a:ext>
            </a:extLst>
          </p:cNvPr>
          <p:cNvSpPr>
            <a:spLocks noGrp="1"/>
          </p:cNvSpPr>
          <p:nvPr>
            <p:ph type="title"/>
          </p:nvPr>
        </p:nvSpPr>
        <p:spPr/>
        <p:txBody>
          <a:bodyPr/>
          <a:lstStyle/>
          <a:p>
            <a:r>
              <a:rPr lang="en-US" dirty="0"/>
              <a:t>Comparative analyses</a:t>
            </a:r>
          </a:p>
        </p:txBody>
      </p:sp>
      <p:sp>
        <p:nvSpPr>
          <p:cNvPr id="3" name="Content Placeholder 2">
            <a:extLst>
              <a:ext uri="{FF2B5EF4-FFF2-40B4-BE49-F238E27FC236}">
                <a16:creationId xmlns:a16="http://schemas.microsoft.com/office/drawing/2014/main" id="{8354920C-3959-813B-599D-0154696D30E1}"/>
              </a:ext>
            </a:extLst>
          </p:cNvPr>
          <p:cNvSpPr>
            <a:spLocks noGrp="1"/>
          </p:cNvSpPr>
          <p:nvPr>
            <p:ph idx="1"/>
          </p:nvPr>
        </p:nvSpPr>
        <p:spPr/>
        <p:txBody>
          <a:bodyPr>
            <a:normAutofit/>
          </a:bodyPr>
          <a:lstStyle/>
          <a:p>
            <a:pPr lvl="1"/>
            <a:endParaRPr lang="en-US" dirty="0">
              <a:solidFill>
                <a:schemeClr val="tx1"/>
              </a:solidFill>
            </a:endParaRPr>
          </a:p>
          <a:p>
            <a:pPr lvl="1"/>
            <a:endParaRPr lang="en-US" dirty="0">
              <a:solidFill>
                <a:schemeClr val="tx1"/>
              </a:solidFill>
            </a:endParaRPr>
          </a:p>
        </p:txBody>
      </p:sp>
      <p:sp>
        <p:nvSpPr>
          <p:cNvPr id="4" name="Text Placeholder 3">
            <a:extLst>
              <a:ext uri="{FF2B5EF4-FFF2-40B4-BE49-F238E27FC236}">
                <a16:creationId xmlns:a16="http://schemas.microsoft.com/office/drawing/2014/main" id="{F55F5FE6-5B82-1F32-F67A-49415E23129C}"/>
              </a:ext>
            </a:extLst>
          </p:cNvPr>
          <p:cNvSpPr>
            <a:spLocks noGrp="1"/>
          </p:cNvSpPr>
          <p:nvPr>
            <p:ph type="body" idx="4294967295"/>
          </p:nvPr>
        </p:nvSpPr>
        <p:spPr>
          <a:xfrm>
            <a:off x="838200" y="1781511"/>
            <a:ext cx="10404764" cy="823912"/>
          </a:xfrm>
        </p:spPr>
        <p:txBody>
          <a:bodyPr>
            <a:normAutofit/>
          </a:bodyPr>
          <a:lstStyle/>
          <a:p>
            <a:r>
              <a:rPr lang="en-US" dirty="0">
                <a:solidFill>
                  <a:schemeClr val="tx1"/>
                </a:solidFill>
              </a:rPr>
              <a:t>Programmed funding &amp; projects</a:t>
            </a:r>
          </a:p>
        </p:txBody>
      </p:sp>
      <p:graphicFrame>
        <p:nvGraphicFramePr>
          <p:cNvPr id="9" name="Table 8">
            <a:extLst>
              <a:ext uri="{FF2B5EF4-FFF2-40B4-BE49-F238E27FC236}">
                <a16:creationId xmlns:a16="http://schemas.microsoft.com/office/drawing/2014/main" id="{7863FAC3-98F5-C208-FC99-BA23D1ED6066}"/>
              </a:ext>
            </a:extLst>
          </p:cNvPr>
          <p:cNvGraphicFramePr>
            <a:graphicFrameLocks noGrp="1"/>
          </p:cNvGraphicFramePr>
          <p:nvPr>
            <p:extLst>
              <p:ext uri="{D42A27DB-BD31-4B8C-83A1-F6EECF244321}">
                <p14:modId xmlns:p14="http://schemas.microsoft.com/office/powerpoint/2010/main" val="2205148543"/>
              </p:ext>
            </p:extLst>
          </p:nvPr>
        </p:nvGraphicFramePr>
        <p:xfrm>
          <a:off x="1925205" y="2608453"/>
          <a:ext cx="8341592" cy="3055506"/>
        </p:xfrm>
        <a:graphic>
          <a:graphicData uri="http://schemas.openxmlformats.org/drawingml/2006/table">
            <a:tbl>
              <a:tblPr firstRow="1" bandRow="1">
                <a:tableStyleId>{073A0DAA-6AF3-43AB-8588-CEC1D06C72B9}</a:tableStyleId>
              </a:tblPr>
              <a:tblGrid>
                <a:gridCol w="2085398">
                  <a:extLst>
                    <a:ext uri="{9D8B030D-6E8A-4147-A177-3AD203B41FA5}">
                      <a16:colId xmlns:a16="http://schemas.microsoft.com/office/drawing/2014/main" val="1109675420"/>
                    </a:ext>
                  </a:extLst>
                </a:gridCol>
                <a:gridCol w="2085398">
                  <a:extLst>
                    <a:ext uri="{9D8B030D-6E8A-4147-A177-3AD203B41FA5}">
                      <a16:colId xmlns:a16="http://schemas.microsoft.com/office/drawing/2014/main" val="2687575601"/>
                    </a:ext>
                  </a:extLst>
                </a:gridCol>
                <a:gridCol w="2085398">
                  <a:extLst>
                    <a:ext uri="{9D8B030D-6E8A-4147-A177-3AD203B41FA5}">
                      <a16:colId xmlns:a16="http://schemas.microsoft.com/office/drawing/2014/main" val="944991957"/>
                    </a:ext>
                  </a:extLst>
                </a:gridCol>
                <a:gridCol w="2085398">
                  <a:extLst>
                    <a:ext uri="{9D8B030D-6E8A-4147-A177-3AD203B41FA5}">
                      <a16:colId xmlns:a16="http://schemas.microsoft.com/office/drawing/2014/main" val="3895687813"/>
                    </a:ext>
                  </a:extLst>
                </a:gridCol>
              </a:tblGrid>
              <a:tr h="713702">
                <a:tc>
                  <a:txBody>
                    <a:bodyPr/>
                    <a:lstStyle/>
                    <a:p>
                      <a:r>
                        <a:rPr lang="en-US" dirty="0"/>
                        <a:t>Metric</a:t>
                      </a:r>
                    </a:p>
                  </a:txBody>
                  <a:tcPr/>
                </a:tc>
                <a:tc>
                  <a:txBody>
                    <a:bodyPr/>
                    <a:lstStyle/>
                    <a:p>
                      <a:pPr algn="ctr"/>
                      <a:r>
                        <a:rPr lang="en-US" dirty="0"/>
                        <a:t>CofC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All Other</a:t>
                      </a:r>
                    </a:p>
                    <a:p>
                      <a:pPr algn="ctr"/>
                      <a:endParaRPr lang="en-US" dirty="0"/>
                    </a:p>
                  </a:txBody>
                  <a:tcPr/>
                </a:tc>
                <a:tc>
                  <a:txBody>
                    <a:bodyPr/>
                    <a:lstStyle/>
                    <a:p>
                      <a:pPr algn="ctr"/>
                      <a:r>
                        <a:rPr lang="en-US" dirty="0"/>
                        <a:t>Both</a:t>
                      </a:r>
                    </a:p>
                  </a:txBody>
                  <a:tcPr/>
                </a:tc>
                <a:extLst>
                  <a:ext uri="{0D108BD9-81ED-4DB2-BD59-A6C34878D82A}">
                    <a16:rowId xmlns:a16="http://schemas.microsoft.com/office/drawing/2014/main" val="3378599048"/>
                  </a:ext>
                </a:extLst>
              </a:tr>
              <a:tr h="713702">
                <a:tc>
                  <a:txBody>
                    <a:bodyPr/>
                    <a:lstStyle/>
                    <a:p>
                      <a:r>
                        <a:rPr lang="en-US" dirty="0"/>
                        <a:t>Programmed funding</a:t>
                      </a:r>
                    </a:p>
                  </a:txBody>
                  <a:tcPr/>
                </a:tc>
                <a:tc>
                  <a:txBody>
                    <a:bodyPr/>
                    <a:lstStyle/>
                    <a:p>
                      <a:pPr algn="ctr"/>
                      <a:r>
                        <a:rPr lang="en-US" dirty="0"/>
                        <a:t>13%</a:t>
                      </a:r>
                    </a:p>
                  </a:txBody>
                  <a:tcPr/>
                </a:tc>
                <a:tc>
                  <a:txBody>
                    <a:bodyPr/>
                    <a:lstStyle/>
                    <a:p>
                      <a:pPr algn="ctr"/>
                      <a:r>
                        <a:rPr lang="en-US" dirty="0"/>
                        <a:t>13%</a:t>
                      </a:r>
                    </a:p>
                  </a:txBody>
                  <a:tcPr/>
                </a:tc>
                <a:tc>
                  <a:txBody>
                    <a:bodyPr/>
                    <a:lstStyle/>
                    <a:p>
                      <a:pPr algn="ctr"/>
                      <a:r>
                        <a:rPr lang="en-US" dirty="0"/>
                        <a:t>74%</a:t>
                      </a:r>
                    </a:p>
                  </a:txBody>
                  <a:tcPr/>
                </a:tc>
                <a:extLst>
                  <a:ext uri="{0D108BD9-81ED-4DB2-BD59-A6C34878D82A}">
                    <a16:rowId xmlns:a16="http://schemas.microsoft.com/office/drawing/2014/main" val="1978263727"/>
                  </a:ext>
                </a:extLst>
              </a:tr>
              <a:tr h="713702">
                <a:tc>
                  <a:txBody>
                    <a:bodyPr/>
                    <a:lstStyle/>
                    <a:p>
                      <a:r>
                        <a:rPr lang="en-US" dirty="0"/>
                        <a:t>Funding per 100,000 (millions)</a:t>
                      </a:r>
                    </a:p>
                  </a:txBody>
                  <a:tcPr/>
                </a:tc>
                <a:tc>
                  <a:txBody>
                    <a:bodyPr/>
                    <a:lstStyle/>
                    <a:p>
                      <a:pPr algn="ctr"/>
                      <a:r>
                        <a:rPr lang="en-US" dirty="0"/>
                        <a:t>$758</a:t>
                      </a:r>
                    </a:p>
                  </a:txBody>
                  <a:tcPr/>
                </a:tc>
                <a:tc>
                  <a:txBody>
                    <a:bodyPr/>
                    <a:lstStyle/>
                    <a:p>
                      <a:pPr algn="ctr"/>
                      <a:r>
                        <a:rPr lang="en-US" dirty="0"/>
                        <a:t>$381</a:t>
                      </a:r>
                    </a:p>
                  </a:txBody>
                  <a:tcPr/>
                </a:tc>
                <a:tc>
                  <a:txBody>
                    <a:bodyPr/>
                    <a:lstStyle/>
                    <a:p>
                      <a:pPr algn="ctr"/>
                      <a:r>
                        <a:rPr lang="en-US" dirty="0"/>
                        <a:t>N/A</a:t>
                      </a:r>
                    </a:p>
                  </a:txBody>
                  <a:tcPr/>
                </a:tc>
                <a:extLst>
                  <a:ext uri="{0D108BD9-81ED-4DB2-BD59-A6C34878D82A}">
                    <a16:rowId xmlns:a16="http://schemas.microsoft.com/office/drawing/2014/main" val="3861519662"/>
                  </a:ext>
                </a:extLst>
              </a:tr>
              <a:tr h="713702">
                <a:tc>
                  <a:txBody>
                    <a:bodyPr/>
                    <a:lstStyle/>
                    <a:p>
                      <a:r>
                        <a:rPr lang="en-US" dirty="0"/>
                        <a:t>Census tracts with programmed projects</a:t>
                      </a:r>
                    </a:p>
                  </a:txBody>
                  <a:tcPr/>
                </a:tc>
                <a:tc>
                  <a:txBody>
                    <a:bodyPr/>
                    <a:lstStyle/>
                    <a:p>
                      <a:pPr algn="ctr"/>
                      <a:r>
                        <a:rPr lang="en-US" dirty="0"/>
                        <a:t>55%</a:t>
                      </a:r>
                    </a:p>
                  </a:txBody>
                  <a:tcPr/>
                </a:tc>
                <a:tc>
                  <a:txBody>
                    <a:bodyPr/>
                    <a:lstStyle/>
                    <a:p>
                      <a:pPr algn="ctr"/>
                      <a:r>
                        <a:rPr lang="en-US" dirty="0"/>
                        <a:t>33%</a:t>
                      </a:r>
                    </a:p>
                  </a:txBody>
                  <a:tcPr/>
                </a:tc>
                <a:tc>
                  <a:txBody>
                    <a:bodyPr/>
                    <a:lstStyle/>
                    <a:p>
                      <a:pPr algn="ctr"/>
                      <a:r>
                        <a:rPr lang="en-US" dirty="0"/>
                        <a:t>N/A</a:t>
                      </a:r>
                    </a:p>
                  </a:txBody>
                  <a:tcPr/>
                </a:tc>
                <a:extLst>
                  <a:ext uri="{0D108BD9-81ED-4DB2-BD59-A6C34878D82A}">
                    <a16:rowId xmlns:a16="http://schemas.microsoft.com/office/drawing/2014/main" val="634883189"/>
                  </a:ext>
                </a:extLst>
              </a:tr>
            </a:tbl>
          </a:graphicData>
        </a:graphic>
      </p:graphicFrame>
    </p:spTree>
    <p:extLst>
      <p:ext uri="{BB962C8B-B14F-4D97-AF65-F5344CB8AC3E}">
        <p14:creationId xmlns:p14="http://schemas.microsoft.com/office/powerpoint/2010/main" val="1400540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81B5-7AC8-43AA-B2FF-4114347F529D}"/>
              </a:ext>
            </a:extLst>
          </p:cNvPr>
          <p:cNvSpPr>
            <a:spLocks noGrp="1"/>
          </p:cNvSpPr>
          <p:nvPr>
            <p:ph type="title"/>
          </p:nvPr>
        </p:nvSpPr>
        <p:spPr/>
        <p:txBody>
          <a:bodyPr vert="horz" lIns="91440" tIns="45720" rIns="91440" bIns="45720" rtlCol="0" anchor="b">
            <a:normAutofit/>
          </a:bodyPr>
          <a:lstStyle/>
          <a:p>
            <a:r>
              <a:rPr lang="en-US" sz="5400" dirty="0">
                <a:solidFill>
                  <a:schemeClr val="tx1">
                    <a:lumMod val="85000"/>
                    <a:lumOff val="15000"/>
                  </a:schemeClr>
                </a:solidFill>
                <a:latin typeface="Aharoni" panose="02010803020104030203" pitchFamily="2" charset="-79"/>
                <a:cs typeface="Aharoni" panose="02010803020104030203" pitchFamily="2" charset="-79"/>
              </a:rPr>
              <a:t>Examples of Federal Funding for Projects and Studies</a:t>
            </a:r>
          </a:p>
        </p:txBody>
      </p:sp>
      <p:sp>
        <p:nvSpPr>
          <p:cNvPr id="2" name="Text Placeholder 1">
            <a:extLst>
              <a:ext uri="{FF2B5EF4-FFF2-40B4-BE49-F238E27FC236}">
                <a16:creationId xmlns:a16="http://schemas.microsoft.com/office/drawing/2014/main" id="{FDD8FD31-885B-4D43-B767-F92F95EE327F}"/>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C3D995BC-3A42-4C83-8A8A-017CF183A692}"/>
              </a:ext>
            </a:extLst>
          </p:cNvPr>
          <p:cNvSpPr>
            <a:spLocks noGrp="1"/>
          </p:cNvSpPr>
          <p:nvPr>
            <p:ph type="sldNum" sz="quarter" idx="12"/>
          </p:nvPr>
        </p:nvSpPr>
        <p:spPr>
          <a:xfrm>
            <a:off x="10832123" y="6499274"/>
            <a:ext cx="1210499" cy="358726"/>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7977D130-B24F-4652-A46E-0E3340B84464}"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2122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B9440-6A40-42F3-873F-6F2D1D1668BA}"/>
              </a:ext>
            </a:extLst>
          </p:cNvPr>
          <p:cNvSpPr>
            <a:spLocks noGrp="1"/>
          </p:cNvSpPr>
          <p:nvPr>
            <p:ph type="title"/>
          </p:nvPr>
        </p:nvSpPr>
        <p:spPr>
          <a:xfrm>
            <a:off x="417286" y="240115"/>
            <a:ext cx="10515600" cy="1325563"/>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Clean Freight Corridors Planning Study</a:t>
            </a:r>
          </a:p>
        </p:txBody>
      </p:sp>
      <p:sp>
        <p:nvSpPr>
          <p:cNvPr id="3" name="Content Placeholder 2">
            <a:extLst>
              <a:ext uri="{FF2B5EF4-FFF2-40B4-BE49-F238E27FC236}">
                <a16:creationId xmlns:a16="http://schemas.microsoft.com/office/drawing/2014/main" id="{06EAB53D-DBE6-41F8-9574-A8044FC83E65}"/>
              </a:ext>
            </a:extLst>
          </p:cNvPr>
          <p:cNvSpPr>
            <a:spLocks noGrp="1"/>
          </p:cNvSpPr>
          <p:nvPr>
            <p:ph idx="1"/>
          </p:nvPr>
        </p:nvSpPr>
        <p:spPr>
          <a:xfrm>
            <a:off x="838200" y="1825625"/>
            <a:ext cx="10515600" cy="4792260"/>
          </a:xfrm>
        </p:spPr>
        <p:txBody>
          <a:bodyPr>
            <a:normAutofit fontScale="92500" lnSpcReduction="20000"/>
          </a:bodyPr>
          <a:lstStyle/>
          <a:p>
            <a:pPr>
              <a:lnSpc>
                <a:spcPct val="120000"/>
              </a:lnSpc>
              <a:spcBef>
                <a:spcPts val="1200"/>
              </a:spcBef>
            </a:pPr>
            <a:r>
              <a:rPr lang="en-US" dirty="0">
                <a:solidFill>
                  <a:schemeClr val="tx1"/>
                </a:solidFill>
                <a:latin typeface="Aktiv Grotesk"/>
                <a:ea typeface="MS Mincho" panose="02020609040205080304" pitchFamily="49" charset="-128"/>
              </a:rPr>
              <a:t>Inventoried existing alternative fuel infrastructure in the region; </a:t>
            </a:r>
            <a:endParaRPr lang="en-US" sz="1600" dirty="0">
              <a:solidFill>
                <a:schemeClr val="tx1"/>
              </a:solidFill>
              <a:latin typeface="Aktiv Grotesk"/>
              <a:ea typeface="Calibri" panose="020F0502020204030204" pitchFamily="34" charset="0"/>
            </a:endParaRPr>
          </a:p>
          <a:p>
            <a:pPr>
              <a:lnSpc>
                <a:spcPct val="120000"/>
              </a:lnSpc>
              <a:spcBef>
                <a:spcPts val="1200"/>
              </a:spcBef>
            </a:pPr>
            <a:r>
              <a:rPr lang="en-US" dirty="0">
                <a:solidFill>
                  <a:schemeClr val="tx1"/>
                </a:solidFill>
                <a:latin typeface="Aktiv Grotesk"/>
                <a:ea typeface="Calibri" panose="020F0502020204030204" pitchFamily="34" charset="0"/>
              </a:rPr>
              <a:t>Reviewed current and emerging alternative fuel technologies;</a:t>
            </a:r>
            <a:endParaRPr lang="en-US" sz="1600" dirty="0">
              <a:solidFill>
                <a:schemeClr val="tx1"/>
              </a:solidFill>
              <a:latin typeface="Aktiv Grotesk"/>
              <a:ea typeface="Calibri" panose="020F0502020204030204" pitchFamily="34" charset="0"/>
            </a:endParaRPr>
          </a:p>
          <a:p>
            <a:pPr>
              <a:lnSpc>
                <a:spcPct val="120000"/>
              </a:lnSpc>
              <a:spcBef>
                <a:spcPts val="1200"/>
              </a:spcBef>
            </a:pPr>
            <a:r>
              <a:rPr lang="en-US" dirty="0">
                <a:solidFill>
                  <a:schemeClr val="tx1"/>
                </a:solidFill>
                <a:latin typeface="Aktiv Grotesk"/>
                <a:ea typeface="Calibri" panose="020F0502020204030204" pitchFamily="34" charset="0"/>
              </a:rPr>
              <a:t>Identified gaps between existing and future alternative fuel infrastructure; </a:t>
            </a:r>
            <a:endParaRPr lang="en-US" sz="1600" dirty="0">
              <a:solidFill>
                <a:schemeClr val="tx1"/>
              </a:solidFill>
              <a:latin typeface="Aktiv Grotesk"/>
              <a:ea typeface="Calibri" panose="020F0502020204030204" pitchFamily="34" charset="0"/>
            </a:endParaRPr>
          </a:p>
          <a:p>
            <a:pPr>
              <a:lnSpc>
                <a:spcPct val="120000"/>
              </a:lnSpc>
              <a:spcBef>
                <a:spcPts val="1200"/>
              </a:spcBef>
            </a:pPr>
            <a:r>
              <a:rPr lang="en-US" dirty="0">
                <a:solidFill>
                  <a:schemeClr val="tx1"/>
                </a:solidFill>
                <a:latin typeface="Aktiv Grotesk"/>
                <a:ea typeface="Calibri" panose="020F0502020204030204" pitchFamily="34" charset="0"/>
              </a:rPr>
              <a:t>Analyzed goods movement trends and forecasts; </a:t>
            </a:r>
          </a:p>
          <a:p>
            <a:pPr>
              <a:lnSpc>
                <a:spcPct val="120000"/>
              </a:lnSpc>
              <a:spcBef>
                <a:spcPts val="1200"/>
              </a:spcBef>
            </a:pPr>
            <a:r>
              <a:rPr lang="en-US" b="1" i="1" dirty="0">
                <a:solidFill>
                  <a:schemeClr val="tx1"/>
                </a:solidFill>
                <a:latin typeface="Aktiv Grotesk"/>
                <a:ea typeface="Calibri" panose="020F0502020204030204" pitchFamily="34" charset="0"/>
              </a:rPr>
              <a:t>Assessed goods movement impacts on communities of concern;</a:t>
            </a:r>
          </a:p>
          <a:p>
            <a:pPr>
              <a:lnSpc>
                <a:spcPct val="120000"/>
              </a:lnSpc>
              <a:spcBef>
                <a:spcPts val="1200"/>
              </a:spcBef>
            </a:pPr>
            <a:r>
              <a:rPr lang="en-US" dirty="0">
                <a:solidFill>
                  <a:schemeClr val="tx1"/>
                </a:solidFill>
                <a:latin typeface="Aktiv Grotesk"/>
                <a:ea typeface="Calibri" panose="020F0502020204030204" pitchFamily="34" charset="0"/>
              </a:rPr>
              <a:t>Identified and defined optimal corridors for recommended designations as clean freight corridors; and</a:t>
            </a:r>
          </a:p>
          <a:p>
            <a:pPr>
              <a:lnSpc>
                <a:spcPct val="120000"/>
              </a:lnSpc>
              <a:spcBef>
                <a:spcPts val="1200"/>
              </a:spcBef>
            </a:pPr>
            <a:r>
              <a:rPr lang="en-US" dirty="0">
                <a:solidFill>
                  <a:schemeClr val="tx1"/>
                </a:solidFill>
                <a:latin typeface="Aktiv Grotesk"/>
                <a:ea typeface="Calibri" panose="020F0502020204030204" pitchFamily="34" charset="0"/>
              </a:rPr>
              <a:t>Identified needs for the development of additional clean freight infrastructure in each corridor.</a:t>
            </a:r>
            <a:endParaRPr lang="en-US" sz="1600" dirty="0">
              <a:solidFill>
                <a:schemeClr val="tx1"/>
              </a:solidFill>
              <a:latin typeface="Aktiv Grotesk"/>
              <a:ea typeface="Calibri" panose="020F0502020204030204" pitchFamily="34" charset="0"/>
            </a:endParaRPr>
          </a:p>
          <a:p>
            <a:endParaRPr lang="en-US" dirty="0">
              <a:solidFill>
                <a:schemeClr val="tx1"/>
              </a:solidFill>
            </a:endParaRPr>
          </a:p>
        </p:txBody>
      </p:sp>
    </p:spTree>
    <p:extLst>
      <p:ext uri="{BB962C8B-B14F-4D97-AF65-F5344CB8AC3E}">
        <p14:creationId xmlns:p14="http://schemas.microsoft.com/office/powerpoint/2010/main" val="243887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FEABD5-426D-4580-9BD3-9C9E009E119B}"/>
              </a:ext>
            </a:extLst>
          </p:cNvPr>
          <p:cNvPicPr>
            <a:picLocks noChangeAspect="1"/>
          </p:cNvPicPr>
          <p:nvPr/>
        </p:nvPicPr>
        <p:blipFill>
          <a:blip r:embed="rId3"/>
          <a:stretch>
            <a:fillRect/>
          </a:stretch>
        </p:blipFill>
        <p:spPr>
          <a:xfrm>
            <a:off x="1026281" y="1824262"/>
            <a:ext cx="5706535" cy="4447230"/>
          </a:xfrm>
          <a:prstGeom prst="rect">
            <a:avLst/>
          </a:prstGeom>
        </p:spPr>
      </p:pic>
      <p:sp>
        <p:nvSpPr>
          <p:cNvPr id="3" name="Title 1">
            <a:extLst>
              <a:ext uri="{FF2B5EF4-FFF2-40B4-BE49-F238E27FC236}">
                <a16:creationId xmlns:a16="http://schemas.microsoft.com/office/drawing/2014/main" id="{69F4DFEA-ABB6-451E-BC44-539E1986179C}"/>
              </a:ext>
            </a:extLst>
          </p:cNvPr>
          <p:cNvSpPr txBox="1">
            <a:spLocks/>
          </p:cNvSpPr>
          <p:nvPr/>
        </p:nvSpPr>
        <p:spPr>
          <a:xfrm>
            <a:off x="232229" y="166043"/>
            <a:ext cx="111760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rgbClr val="00779B"/>
                </a:solidFill>
                <a:latin typeface="Calibri" panose="020F0502020204030204" pitchFamily="34" charset="0"/>
                <a:ea typeface="Cambria" panose="02040503050406030204" pitchFamily="18" charset="0"/>
                <a:cs typeface="Calibri" panose="020F0502020204030204" pitchFamily="34" charset="0"/>
              </a:defRPr>
            </a:lvl1pPr>
          </a:lstStyle>
          <a:p>
            <a:r>
              <a:rPr lang="en-US" sz="3600" dirty="0">
                <a:latin typeface="Open Sans" panose="020B0606030504020204" pitchFamily="34" charset="0"/>
                <a:ea typeface="Open Sans" panose="020B0606030504020204" pitchFamily="34" charset="0"/>
                <a:cs typeface="Open Sans" panose="020B0606030504020204" pitchFamily="34" charset="0"/>
              </a:rPr>
              <a:t>Diesel Particulate Emissions &amp; Communities of Concern</a:t>
            </a:r>
          </a:p>
        </p:txBody>
      </p:sp>
      <p:pic>
        <p:nvPicPr>
          <p:cNvPr id="2" name="Picture 1">
            <a:extLst>
              <a:ext uri="{FF2B5EF4-FFF2-40B4-BE49-F238E27FC236}">
                <a16:creationId xmlns:a16="http://schemas.microsoft.com/office/drawing/2014/main" id="{C7B33D50-0522-F0DD-E677-A9D27D325DFC}"/>
              </a:ext>
            </a:extLst>
          </p:cNvPr>
          <p:cNvPicPr>
            <a:picLocks noChangeAspect="1"/>
          </p:cNvPicPr>
          <p:nvPr/>
        </p:nvPicPr>
        <p:blipFill>
          <a:blip r:embed="rId4"/>
          <a:stretch>
            <a:fillRect/>
          </a:stretch>
        </p:blipFill>
        <p:spPr>
          <a:xfrm>
            <a:off x="7850992" y="1588773"/>
            <a:ext cx="3160527" cy="2459104"/>
          </a:xfrm>
          <a:prstGeom prst="rect">
            <a:avLst/>
          </a:prstGeom>
        </p:spPr>
      </p:pic>
      <p:pic>
        <p:nvPicPr>
          <p:cNvPr id="5" name="Picture 4">
            <a:extLst>
              <a:ext uri="{FF2B5EF4-FFF2-40B4-BE49-F238E27FC236}">
                <a16:creationId xmlns:a16="http://schemas.microsoft.com/office/drawing/2014/main" id="{9CE3DD95-1829-FB06-5BE7-4D50E0117B05}"/>
              </a:ext>
            </a:extLst>
          </p:cNvPr>
          <p:cNvPicPr>
            <a:picLocks noChangeAspect="1"/>
          </p:cNvPicPr>
          <p:nvPr/>
        </p:nvPicPr>
        <p:blipFill>
          <a:blip r:embed="rId5"/>
          <a:stretch>
            <a:fillRect/>
          </a:stretch>
        </p:blipFill>
        <p:spPr>
          <a:xfrm>
            <a:off x="7867180" y="4145044"/>
            <a:ext cx="3144339" cy="2459105"/>
          </a:xfrm>
          <a:prstGeom prst="rect">
            <a:avLst/>
          </a:prstGeom>
        </p:spPr>
      </p:pic>
    </p:spTree>
    <p:extLst>
      <p:ext uri="{BB962C8B-B14F-4D97-AF65-F5344CB8AC3E}">
        <p14:creationId xmlns:p14="http://schemas.microsoft.com/office/powerpoint/2010/main" val="1706508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B9440-6A40-42F3-873F-6F2D1D1668BA}"/>
              </a:ext>
            </a:extLst>
          </p:cNvPr>
          <p:cNvSpPr>
            <a:spLocks noGrp="1"/>
          </p:cNvSpPr>
          <p:nvPr>
            <p:ph type="title"/>
          </p:nvPr>
        </p:nvSpPr>
        <p:spPr>
          <a:xfrm>
            <a:off x="838200" y="250825"/>
            <a:ext cx="10515600" cy="1325563"/>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Key Findings</a:t>
            </a:r>
          </a:p>
        </p:txBody>
      </p:sp>
      <p:sp>
        <p:nvSpPr>
          <p:cNvPr id="3" name="Content Placeholder 2">
            <a:extLst>
              <a:ext uri="{FF2B5EF4-FFF2-40B4-BE49-F238E27FC236}">
                <a16:creationId xmlns:a16="http://schemas.microsoft.com/office/drawing/2014/main" id="{06EAB53D-DBE6-41F8-9574-A8044FC83E65}"/>
              </a:ext>
            </a:extLst>
          </p:cNvPr>
          <p:cNvSpPr>
            <a:spLocks noGrp="1"/>
          </p:cNvSpPr>
          <p:nvPr>
            <p:ph idx="1"/>
          </p:nvPr>
        </p:nvSpPr>
        <p:spPr/>
        <p:txBody>
          <a:bodyPr>
            <a:normAutofit fontScale="85000" lnSpcReduction="20000"/>
          </a:bodyPr>
          <a:lstStyle/>
          <a:p>
            <a:pPr>
              <a:lnSpc>
                <a:spcPct val="120000"/>
              </a:lnSpc>
              <a:spcBef>
                <a:spcPts val="900"/>
              </a:spcBef>
              <a:spcAft>
                <a:spcPts val="900"/>
              </a:spcAft>
            </a:pPr>
            <a:r>
              <a:rPr lang="en-US" b="1" dirty="0">
                <a:solidFill>
                  <a:schemeClr val="tx1"/>
                </a:solidFill>
                <a:latin typeface="Aktiv Grotesk"/>
                <a:ea typeface="Calibri" panose="020F0502020204030204" pitchFamily="34" charset="0"/>
              </a:rPr>
              <a:t>Trucks constitute a significant source of greenhouse gas and criteria air pollution with a disproportionate impact on low-income communities</a:t>
            </a:r>
          </a:p>
          <a:p>
            <a:pPr>
              <a:lnSpc>
                <a:spcPct val="120000"/>
              </a:lnSpc>
              <a:spcBef>
                <a:spcPts val="900"/>
              </a:spcBef>
              <a:spcAft>
                <a:spcPts val="900"/>
              </a:spcAft>
            </a:pPr>
            <a:r>
              <a:rPr lang="en-US" dirty="0">
                <a:solidFill>
                  <a:schemeClr val="tx1"/>
                </a:solidFill>
                <a:latin typeface="Aktiv Grotesk"/>
                <a:ea typeface="Calibri" panose="020F0502020204030204" pitchFamily="34" charset="0"/>
              </a:rPr>
              <a:t>Freight volumes in the region are projected to grow 37% between 2018 and 2045</a:t>
            </a:r>
          </a:p>
          <a:p>
            <a:pPr>
              <a:lnSpc>
                <a:spcPct val="120000"/>
              </a:lnSpc>
              <a:spcBef>
                <a:spcPts val="900"/>
              </a:spcBef>
              <a:spcAft>
                <a:spcPts val="900"/>
              </a:spcAft>
            </a:pPr>
            <a:r>
              <a:rPr lang="en-US" dirty="0">
                <a:solidFill>
                  <a:schemeClr val="tx1"/>
                </a:solidFill>
                <a:latin typeface="Aktiv Grotesk"/>
                <a:ea typeface="Calibri" panose="020F0502020204030204" pitchFamily="34" charset="0"/>
              </a:rPr>
              <a:t>Diesel is projected to fall below 50% of new truck sales between 2029-2034, with battery electric, fuel cell electric, and compressed natural gas constituting the majority of truck sales past 2030</a:t>
            </a:r>
          </a:p>
          <a:p>
            <a:pPr>
              <a:lnSpc>
                <a:spcPct val="120000"/>
              </a:lnSpc>
              <a:spcBef>
                <a:spcPts val="900"/>
              </a:spcBef>
              <a:spcAft>
                <a:spcPts val="900"/>
              </a:spcAft>
            </a:pPr>
            <a:r>
              <a:rPr lang="en-US" dirty="0">
                <a:solidFill>
                  <a:schemeClr val="tx1"/>
                </a:solidFill>
                <a:latin typeface="Aktiv Grotesk"/>
                <a:ea typeface="Calibri" panose="020F0502020204030204" pitchFamily="34" charset="0"/>
              </a:rPr>
              <a:t>There is significant policy support for diesel alternatives throughout the study region but additional measures are needed to support alternative fuel fleet turnover</a:t>
            </a:r>
          </a:p>
          <a:p>
            <a:pPr marL="0" marR="0" indent="0">
              <a:lnSpc>
                <a:spcPct val="120000"/>
              </a:lnSpc>
              <a:spcBef>
                <a:spcPts val="900"/>
              </a:spcBef>
              <a:spcAft>
                <a:spcPts val="900"/>
              </a:spcAft>
              <a:buNone/>
            </a:pPr>
            <a:endParaRPr lang="en-US" sz="1200" dirty="0">
              <a:solidFill>
                <a:schemeClr val="tx1"/>
              </a:solidFill>
              <a:latin typeface="Aktiv Grotesk"/>
              <a:ea typeface="Calibri" panose="020F0502020204030204" pitchFamily="34" charset="0"/>
            </a:endParaRPr>
          </a:p>
          <a:p>
            <a:pPr>
              <a:lnSpc>
                <a:spcPct val="120000"/>
              </a:lnSpc>
            </a:pPr>
            <a:endParaRPr lang="en-US" dirty="0">
              <a:solidFill>
                <a:schemeClr val="tx1"/>
              </a:solidFill>
            </a:endParaRPr>
          </a:p>
        </p:txBody>
      </p:sp>
    </p:spTree>
    <p:extLst>
      <p:ext uri="{BB962C8B-B14F-4D97-AF65-F5344CB8AC3E}">
        <p14:creationId xmlns:p14="http://schemas.microsoft.com/office/powerpoint/2010/main" val="3004469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F7DD67-7610-45AB-819B-33798F9E8B66}"/>
              </a:ext>
            </a:extLst>
          </p:cNvPr>
          <p:cNvPicPr>
            <a:picLocks noChangeAspect="1"/>
          </p:cNvPicPr>
          <p:nvPr/>
        </p:nvPicPr>
        <p:blipFill rotWithShape="1">
          <a:blip r:embed="rId2">
            <a:extLst>
              <a:ext uri="{28A0092B-C50C-407E-A947-70E740481C1C}">
                <a14:useLocalDpi xmlns:a14="http://schemas.microsoft.com/office/drawing/2010/main" val="0"/>
              </a:ext>
            </a:extLst>
          </a:blip>
          <a:srcRect r="6455"/>
          <a:stretch/>
        </p:blipFill>
        <p:spPr bwMode="auto">
          <a:xfrm>
            <a:off x="1937427" y="0"/>
            <a:ext cx="8317145" cy="6869661"/>
          </a:xfrm>
          <a:prstGeom prst="rect">
            <a:avLst/>
          </a:prstGeom>
          <a:noFill/>
          <a:ln>
            <a:noFill/>
          </a:ln>
        </p:spPr>
      </p:pic>
    </p:spTree>
    <p:extLst>
      <p:ext uri="{BB962C8B-B14F-4D97-AF65-F5344CB8AC3E}">
        <p14:creationId xmlns:p14="http://schemas.microsoft.com/office/powerpoint/2010/main" val="1169981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952B9-E248-4D9D-AA84-59BBF1FD6CC9}"/>
              </a:ext>
            </a:extLst>
          </p:cNvPr>
          <p:cNvSpPr>
            <a:spLocks noGrp="1"/>
          </p:cNvSpPr>
          <p:nvPr>
            <p:ph type="title"/>
          </p:nvPr>
        </p:nvSpPr>
        <p:spPr>
          <a:xfrm>
            <a:off x="361950" y="307975"/>
            <a:ext cx="10515600" cy="1325563"/>
          </a:xfrm>
        </p:spPr>
        <p:txBody>
          <a:bodyPr>
            <a:norm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Implementation Steps </a:t>
            </a:r>
            <a:br>
              <a:rPr lang="en-US" sz="3200" dirty="0"/>
            </a:br>
            <a:endParaRPr lang="en-US" sz="3200" dirty="0">
              <a:highlight>
                <a:srgbClr val="FFFF00"/>
              </a:highlight>
            </a:endParaRPr>
          </a:p>
        </p:txBody>
      </p:sp>
      <p:graphicFrame>
        <p:nvGraphicFramePr>
          <p:cNvPr id="4" name="Content Placeholder 3">
            <a:extLst>
              <a:ext uri="{FF2B5EF4-FFF2-40B4-BE49-F238E27FC236}">
                <a16:creationId xmlns:a16="http://schemas.microsoft.com/office/drawing/2014/main" id="{4864935F-5145-A80D-F65F-7CB7F060CE34}"/>
              </a:ext>
            </a:extLst>
          </p:cNvPr>
          <p:cNvGraphicFramePr>
            <a:graphicFrameLocks noGrp="1"/>
          </p:cNvGraphicFramePr>
          <p:nvPr>
            <p:ph idx="1"/>
            <p:extLst>
              <p:ext uri="{D42A27DB-BD31-4B8C-83A1-F6EECF244321}">
                <p14:modId xmlns:p14="http://schemas.microsoft.com/office/powerpoint/2010/main" val="977317573"/>
              </p:ext>
            </p:extLst>
          </p:nvPr>
        </p:nvGraphicFramePr>
        <p:xfrm>
          <a:off x="838200" y="1825625"/>
          <a:ext cx="10515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44349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FE3D-4108-6B21-6E7D-9554F2CBBFC2}"/>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New York City Initiatives</a:t>
            </a:r>
          </a:p>
        </p:txBody>
      </p:sp>
      <p:graphicFrame>
        <p:nvGraphicFramePr>
          <p:cNvPr id="4" name="Content Placeholder 3">
            <a:extLst>
              <a:ext uri="{FF2B5EF4-FFF2-40B4-BE49-F238E27FC236}">
                <a16:creationId xmlns:a16="http://schemas.microsoft.com/office/drawing/2014/main" id="{7722ED76-16BC-BE54-B5D6-216C32128B3E}"/>
              </a:ext>
            </a:extLst>
          </p:cNvPr>
          <p:cNvGraphicFramePr>
            <a:graphicFrameLocks noGrp="1"/>
          </p:cNvGraphicFramePr>
          <p:nvPr>
            <p:ph idx="1"/>
            <p:extLst>
              <p:ext uri="{D42A27DB-BD31-4B8C-83A1-F6EECF244321}">
                <p14:modId xmlns:p14="http://schemas.microsoft.com/office/powerpoint/2010/main" val="42839817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2962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227C-2C4B-491F-A522-8575AC438BD1}"/>
              </a:ext>
            </a:extLst>
          </p:cNvPr>
          <p:cNvSpPr>
            <a:spLocks noGrp="1"/>
          </p:cNvSpPr>
          <p:nvPr>
            <p:ph type="title"/>
          </p:nvPr>
        </p:nvSpPr>
        <p:spPr/>
        <p:txBody>
          <a:bodyPr>
            <a:normAutofit/>
          </a:bodyPr>
          <a:lstStyle/>
          <a:p>
            <a:r>
              <a:rPr lang="en-US" sz="5400" b="1" dirty="0">
                <a:latin typeface="Open Sans ExtraBold" panose="020B0906030804020204" pitchFamily="34" charset="0"/>
                <a:ea typeface="Open Sans ExtraBold" panose="020B0906030804020204" pitchFamily="34" charset="0"/>
                <a:cs typeface="Open Sans ExtraBold" panose="020B0906030804020204" pitchFamily="34" charset="0"/>
              </a:rPr>
              <a:t>Questions? </a:t>
            </a:r>
            <a:br>
              <a:rPr lang="en-US" sz="5400" b="1" dirty="0">
                <a:latin typeface="Open Sans ExtraBold" panose="020B0906030804020204" pitchFamily="34" charset="0"/>
                <a:ea typeface="Open Sans ExtraBold" panose="020B0906030804020204" pitchFamily="34" charset="0"/>
                <a:cs typeface="Open Sans ExtraBold" panose="020B0906030804020204" pitchFamily="34" charset="0"/>
              </a:rPr>
            </a:br>
            <a:endParaRPr lang="en-US" sz="5400" dirty="0"/>
          </a:p>
        </p:txBody>
      </p:sp>
      <p:sp>
        <p:nvSpPr>
          <p:cNvPr id="5" name="Text Placeholder 4">
            <a:extLst>
              <a:ext uri="{FF2B5EF4-FFF2-40B4-BE49-F238E27FC236}">
                <a16:creationId xmlns:a16="http://schemas.microsoft.com/office/drawing/2014/main" id="{C112452F-983D-2A7A-C63A-D6524C03D21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00523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0779B"/>
      </a:dk2>
      <a:lt2>
        <a:srgbClr val="E7E6E6"/>
      </a:lt2>
      <a:accent1>
        <a:srgbClr val="DE652C"/>
      </a:accent1>
      <a:accent2>
        <a:srgbClr val="C1B56B"/>
      </a:accent2>
      <a:accent3>
        <a:srgbClr val="92D050"/>
      </a:accent3>
      <a:accent4>
        <a:srgbClr val="8BE3FF"/>
      </a:accent4>
      <a:accent5>
        <a:srgbClr val="D17DF9"/>
      </a:accent5>
      <a:accent6>
        <a:srgbClr val="FFC000"/>
      </a:accent6>
      <a:hlink>
        <a:srgbClr val="FFAE3E"/>
      </a:hlink>
      <a:folHlink>
        <a:srgbClr val="FCC77E"/>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00779B"/>
      </a:dk2>
      <a:lt2>
        <a:srgbClr val="E7E6E6"/>
      </a:lt2>
      <a:accent1>
        <a:srgbClr val="DE652C"/>
      </a:accent1>
      <a:accent2>
        <a:srgbClr val="C1B56B"/>
      </a:accent2>
      <a:accent3>
        <a:srgbClr val="92D050"/>
      </a:accent3>
      <a:accent4>
        <a:srgbClr val="8BE3FF"/>
      </a:accent4>
      <a:accent5>
        <a:srgbClr val="D17DF9"/>
      </a:accent5>
      <a:accent6>
        <a:srgbClr val="FFC000"/>
      </a:accent6>
      <a:hlink>
        <a:srgbClr val="FFAE3E"/>
      </a:hlink>
      <a:folHlink>
        <a:srgbClr val="FCC77E"/>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8b12a8c7-fa66-42e1-8a56-eb393b58fa5c">
      <UserInfo>
        <DisplayName>Maura Fitzpatrick</DisplayName>
        <AccountId>12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85CE7237C8E9A45B7443CBFDF101F2B" ma:contentTypeVersion="10" ma:contentTypeDescription="Create a new document." ma:contentTypeScope="" ma:versionID="dfe58e87e23e5753b4ed0818e1617842">
  <xsd:schema xmlns:xsd="http://www.w3.org/2001/XMLSchema" xmlns:xs="http://www.w3.org/2001/XMLSchema" xmlns:p="http://schemas.microsoft.com/office/2006/metadata/properties" xmlns:ns2="53f10ea6-bfd8-42f8-9dc5-771536a221e4" xmlns:ns3="8b12a8c7-fa66-42e1-8a56-eb393b58fa5c" targetNamespace="http://schemas.microsoft.com/office/2006/metadata/properties" ma:root="true" ma:fieldsID="5b4be405d743e59962c32db1444f71e6" ns2:_="" ns3:_="">
    <xsd:import namespace="53f10ea6-bfd8-42f8-9dc5-771536a221e4"/>
    <xsd:import namespace="8b12a8c7-fa66-42e1-8a56-eb393b58fa5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f10ea6-bfd8-42f8-9dc5-771536a22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12a8c7-fa66-42e1-8a56-eb393b58fa5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07BBA2-D145-4C06-B4D8-9950157D03FB}">
  <ds:schemaRefs>
    <ds:schemaRef ds:uri="http://schemas.microsoft.com/sharepoint/v3/contenttype/forms"/>
  </ds:schemaRefs>
</ds:datastoreItem>
</file>

<file path=customXml/itemProps2.xml><?xml version="1.0" encoding="utf-8"?>
<ds:datastoreItem xmlns:ds="http://schemas.openxmlformats.org/officeDocument/2006/customXml" ds:itemID="{53DA7BEC-6B1D-477B-A6CC-BEE2F9F26ED9}">
  <ds:schemaRefs>
    <ds:schemaRef ds:uri="8b12a8c7-fa66-42e1-8a56-eb393b58fa5c"/>
    <ds:schemaRef ds:uri="http://purl.org/dc/dcmitype/"/>
    <ds:schemaRef ds:uri="http://purl.org/dc/terms/"/>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53f10ea6-bfd8-42f8-9dc5-771536a221e4"/>
    <ds:schemaRef ds:uri="http://schemas.microsoft.com/office/2006/metadata/properties"/>
  </ds:schemaRefs>
</ds:datastoreItem>
</file>

<file path=customXml/itemProps3.xml><?xml version="1.0" encoding="utf-8"?>
<ds:datastoreItem xmlns:ds="http://schemas.openxmlformats.org/officeDocument/2006/customXml" ds:itemID="{C37410CA-B3BE-4B14-85B0-1C7A0FEA325D}">
  <ds:schemaRefs>
    <ds:schemaRef ds:uri="53f10ea6-bfd8-42f8-9dc5-771536a221e4"/>
    <ds:schemaRef ds:uri="8b12a8c7-fa66-42e1-8a56-eb393b58fa5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5419</TotalTime>
  <Words>1248</Words>
  <Application>Microsoft Office PowerPoint</Application>
  <PresentationFormat>Widescreen</PresentationFormat>
  <Paragraphs>170</Paragraphs>
  <Slides>29</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Aharoni</vt:lpstr>
      <vt:lpstr>Aktiv Grotesk</vt:lpstr>
      <vt:lpstr>Arial</vt:lpstr>
      <vt:lpstr>Calibri</vt:lpstr>
      <vt:lpstr>Open Sans</vt:lpstr>
      <vt:lpstr>Open Sans ExtraBold</vt:lpstr>
      <vt:lpstr>Segoe UI</vt:lpstr>
      <vt:lpstr>Times New Roman</vt:lpstr>
      <vt:lpstr>Wingdings</vt:lpstr>
      <vt:lpstr>Office Theme</vt:lpstr>
      <vt:lpstr>1_Office Theme</vt:lpstr>
      <vt:lpstr>NYMTC’s Non-Discrimination Framework</vt:lpstr>
      <vt:lpstr>A context for this presentation . . .</vt:lpstr>
      <vt:lpstr>Organizational Context</vt:lpstr>
      <vt:lpstr>New York Metropolitan Transportation Council (NYMTC)</vt:lpstr>
      <vt:lpstr>NYMTC PLANNING AREA</vt:lpstr>
      <vt:lpstr>NYMTC Membership</vt:lpstr>
      <vt:lpstr>Metropolitan Area Planning (MAP) Forum</vt:lpstr>
      <vt:lpstr>NYMTC’s Responsibilities</vt:lpstr>
      <vt:lpstr> Metropolitan Transportation Planning Process </vt:lpstr>
      <vt:lpstr>Non-Discrimination Policies &amp; Programs</vt:lpstr>
      <vt:lpstr>NYMTC’s Non-Discrimination Framework</vt:lpstr>
      <vt:lpstr>Title VI/Non-Discrimination Program</vt:lpstr>
      <vt:lpstr>NYMTC Policy Statement</vt:lpstr>
      <vt:lpstr>Special Emphasis Areas</vt:lpstr>
      <vt:lpstr>Assessment Framework: Communities of Concern</vt:lpstr>
      <vt:lpstr>Public outreach &amp; involvement </vt:lpstr>
      <vt:lpstr>Public outreach &amp; involvement </vt:lpstr>
      <vt:lpstr>Planning process outcomes</vt:lpstr>
      <vt:lpstr>Comparative analyses</vt:lpstr>
      <vt:lpstr>Comparative analyses</vt:lpstr>
      <vt:lpstr>Comparative analyses</vt:lpstr>
      <vt:lpstr>Examples of Federal Funding for Projects and Studies</vt:lpstr>
      <vt:lpstr>Clean Freight Corridors Planning Study</vt:lpstr>
      <vt:lpstr>PowerPoint Presentation</vt:lpstr>
      <vt:lpstr>Key Findings</vt:lpstr>
      <vt:lpstr>PowerPoint Presentation</vt:lpstr>
      <vt:lpstr>Implementation Steps  </vt:lpstr>
      <vt:lpstr>New York City Initiatives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NYMTC Powerpoint Template</dc:title>
  <dc:creator>Rachel Bright</dc:creator>
  <cp:lastModifiedBy>Bogacz, Gerry (DOT)</cp:lastModifiedBy>
  <cp:revision>69</cp:revision>
  <dcterms:created xsi:type="dcterms:W3CDTF">2019-09-25T18:12:34Z</dcterms:created>
  <dcterms:modified xsi:type="dcterms:W3CDTF">2024-09-17T17:06:18Z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0x010100485CE7237C8E9A45B7443CBFDF101F2B</vt:lpwstr>
  </property>
</Properties>
</file>